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7" r:id="rId7"/>
    <p:sldId id="308" r:id="rId8"/>
    <p:sldId id="309"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82" r:id="rId26"/>
    <p:sldId id="281" r:id="rId27"/>
    <p:sldId id="280" r:id="rId28"/>
    <p:sldId id="279" r:id="rId29"/>
    <p:sldId id="278" r:id="rId30"/>
    <p:sldId id="285" r:id="rId31"/>
    <p:sldId id="284" r:id="rId32"/>
    <p:sldId id="283" r:id="rId33"/>
    <p:sldId id="289" r:id="rId34"/>
    <p:sldId id="288" r:id="rId35"/>
    <p:sldId id="287" r:id="rId36"/>
    <p:sldId id="286" r:id="rId37"/>
    <p:sldId id="290" r:id="rId38"/>
    <p:sldId id="294" r:id="rId39"/>
    <p:sldId id="293" r:id="rId40"/>
    <p:sldId id="292" r:id="rId41"/>
    <p:sldId id="291" r:id="rId42"/>
    <p:sldId id="295" r:id="rId43"/>
    <p:sldId id="298" r:id="rId44"/>
    <p:sldId id="301" r:id="rId45"/>
    <p:sldId id="297" r:id="rId46"/>
    <p:sldId id="303" r:id="rId47"/>
    <p:sldId id="304" r:id="rId48"/>
    <p:sldId id="305" r:id="rId49"/>
    <p:sldId id="312" r:id="rId50"/>
    <p:sldId id="311" r:id="rId51"/>
    <p:sldId id="310" r:id="rId52"/>
    <p:sldId id="30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C97DC-C3A9-F311-4F34-BCC539F8D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59F4F5-6674-8FF2-72EC-14C96504B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14A075-BA22-63D3-71F6-9BD54558C0AB}"/>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81F24070-A93C-1886-80FF-EE2E7C34E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C4741-CB7E-D99B-0AB2-8FFD2FFEEB6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849916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2871-5417-4ED1-3DF4-6DF7EA639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188EC9-5A3F-2AB3-DB7D-288BC0A35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41AA3A-4C5C-05DC-522E-0C67E1CBA125}"/>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394B8E9E-1D20-B26A-BCAC-0236231814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522442-69FD-646D-96F8-F8E71D14E32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349142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8C905-6267-FA21-D3C2-1916C2877D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940D89-DB30-434B-95BC-56F1797FC6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7AA2B2-FEF6-38F1-6130-CF43FB472F09}"/>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5094698D-11F2-ADD9-C693-7466483270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B68ACC-76DC-FD71-5240-923257592711}"/>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72593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0889-5349-DEE9-4EB2-2899C68E72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BFB360-6349-018D-065D-374424F631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CA4B90-5B35-880F-C822-3C771DB45A9F}"/>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F072F31E-7199-8789-041E-1E08442C0B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92F2A-A75A-0032-3659-B51036E8821E}"/>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81786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F9E1-BA02-88EA-7390-59C524B6F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528553-4281-AC3D-E93E-177F2ABE37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0F477-22F6-AACD-84E9-ACDA909081E8}"/>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576AD07F-8A72-5AA3-F0B4-8F8FC73911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D3E38-1A99-D511-F00E-53FE742060FF}"/>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84807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6DFD-E872-2EB8-1F3A-07334E365F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CD8BA-FDC9-9A59-6E8F-9319D73A8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9B8E33-564C-A6F6-965C-059F2BF2B2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CE7388-7065-DED7-B6C1-6E727576292B}"/>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6" name="Footer Placeholder 5">
            <a:extLst>
              <a:ext uri="{FF2B5EF4-FFF2-40B4-BE49-F238E27FC236}">
                <a16:creationId xmlns:a16="http://schemas.microsoft.com/office/drawing/2014/main" id="{834E685E-7C62-13A2-8D99-5DBC8A414E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47492-37E0-EE7D-EAA1-31187F1E7592}"/>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283277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A962-BCC6-5B9F-BB4B-CC307FC4E5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8EEFDF-2C6E-AD66-CE4D-6A9BC4D797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56DC2-8C02-083C-56BF-289F65824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888051-F273-8DD3-AAC1-F5621FF15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0DE04-6057-7C05-0908-11D7168CE6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26C028-B853-0E74-410A-0AC2C6EA0A8C}"/>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8" name="Footer Placeholder 7">
            <a:extLst>
              <a:ext uri="{FF2B5EF4-FFF2-40B4-BE49-F238E27FC236}">
                <a16:creationId xmlns:a16="http://schemas.microsoft.com/office/drawing/2014/main" id="{55CA7B93-11E6-BC7A-6E78-CC570636FD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1FA22E-0A34-F037-9AD5-ED2F8C413B0A}"/>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78811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9F-EBB3-8EFF-5105-EEAE017A5B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6DDA05-A83A-D301-7E32-699CF0FA27AE}"/>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4" name="Footer Placeholder 3">
            <a:extLst>
              <a:ext uri="{FF2B5EF4-FFF2-40B4-BE49-F238E27FC236}">
                <a16:creationId xmlns:a16="http://schemas.microsoft.com/office/drawing/2014/main" id="{CBB01775-AA28-2A7F-0047-F49386760D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64E239-2444-D79C-CAAC-E1ADCD114B09}"/>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4067095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8D0BC-5DBC-7D90-88D2-8E7D82F3EF56}"/>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3" name="Footer Placeholder 2">
            <a:extLst>
              <a:ext uri="{FF2B5EF4-FFF2-40B4-BE49-F238E27FC236}">
                <a16:creationId xmlns:a16="http://schemas.microsoft.com/office/drawing/2014/main" id="{1BCE636E-E569-63F5-3AB1-431DB9173D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BB9343-6314-78E9-3D8E-AB7012623E0C}"/>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383191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D5B5-94EE-D8A7-2E55-7FB42962A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2B7743-F57B-13DE-CA4C-C4E81DA44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6E69F0-47D3-D2F3-AE4B-2ABAAD414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5ACCA-FB3D-1680-779F-67C287433883}"/>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6" name="Footer Placeholder 5">
            <a:extLst>
              <a:ext uri="{FF2B5EF4-FFF2-40B4-BE49-F238E27FC236}">
                <a16:creationId xmlns:a16="http://schemas.microsoft.com/office/drawing/2014/main" id="{32088E27-E1BC-2B4E-B108-22643227EF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9F480C-EC15-C5B9-4CDF-A521EA147914}"/>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236751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4486-1BE6-38AF-58F0-F0BFD2305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3B05DC-02FD-C409-4847-FAB6E83CE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AEE504-F415-FD61-9EE1-CBCDB5A48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38FEB-88C9-7ECA-492A-0CA4B1BAEE2F}"/>
              </a:ext>
            </a:extLst>
          </p:cNvPr>
          <p:cNvSpPr>
            <a:spLocks noGrp="1"/>
          </p:cNvSpPr>
          <p:nvPr>
            <p:ph type="dt" sz="half" idx="10"/>
          </p:nvPr>
        </p:nvSpPr>
        <p:spPr/>
        <p:txBody>
          <a:bodyPr/>
          <a:lstStyle/>
          <a:p>
            <a:fld id="{FA1BD484-5942-4066-9E56-011943912AE9}" type="datetimeFigureOut">
              <a:rPr lang="en-IN" smtClean="0"/>
              <a:t>08-11-2023</a:t>
            </a:fld>
            <a:endParaRPr lang="en-IN"/>
          </a:p>
        </p:txBody>
      </p:sp>
      <p:sp>
        <p:nvSpPr>
          <p:cNvPr id="6" name="Footer Placeholder 5">
            <a:extLst>
              <a:ext uri="{FF2B5EF4-FFF2-40B4-BE49-F238E27FC236}">
                <a16:creationId xmlns:a16="http://schemas.microsoft.com/office/drawing/2014/main" id="{96B4AF76-4C70-EC56-294D-3A1F05BBE6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2151CE-EC23-9E22-3F81-56408206D2D2}"/>
              </a:ext>
            </a:extLst>
          </p:cNvPr>
          <p:cNvSpPr>
            <a:spLocks noGrp="1"/>
          </p:cNvSpPr>
          <p:nvPr>
            <p:ph type="sldNum" sz="quarter" idx="12"/>
          </p:nvPr>
        </p:nvSpPr>
        <p:spPr/>
        <p:txBody>
          <a:bodyPr/>
          <a:lstStyle/>
          <a:p>
            <a:fld id="{1CC4D7C9-00EF-4FC8-9FBE-ACB296C95B24}" type="slidenum">
              <a:rPr lang="en-IN" smtClean="0"/>
              <a:t>‹#›</a:t>
            </a:fld>
            <a:endParaRPr lang="en-IN"/>
          </a:p>
        </p:txBody>
      </p:sp>
    </p:spTree>
    <p:extLst>
      <p:ext uri="{BB962C8B-B14F-4D97-AF65-F5344CB8AC3E}">
        <p14:creationId xmlns:p14="http://schemas.microsoft.com/office/powerpoint/2010/main" val="163283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E8FF52-316A-7781-2136-5F6D2312F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8C7382-0A6A-FC3D-52AE-6D91D1F88B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85C9E-950C-F3E1-DA87-D4CB048925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BD484-5942-4066-9E56-011943912AE9}" type="datetimeFigureOut">
              <a:rPr lang="en-IN" smtClean="0"/>
              <a:t>08-11-2023</a:t>
            </a:fld>
            <a:endParaRPr lang="en-IN"/>
          </a:p>
        </p:txBody>
      </p:sp>
      <p:sp>
        <p:nvSpPr>
          <p:cNvPr id="5" name="Footer Placeholder 4">
            <a:extLst>
              <a:ext uri="{FF2B5EF4-FFF2-40B4-BE49-F238E27FC236}">
                <a16:creationId xmlns:a16="http://schemas.microsoft.com/office/drawing/2014/main" id="{CB9375F7-00F1-447B-B287-1C6C0E550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A830EA-5E15-6ADC-0D5B-D7F164CAA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4D7C9-00EF-4FC8-9FBE-ACB296C95B24}" type="slidenum">
              <a:rPr lang="en-IN" smtClean="0"/>
              <a:t>‹#›</a:t>
            </a:fld>
            <a:endParaRPr lang="en-IN"/>
          </a:p>
        </p:txBody>
      </p:sp>
    </p:spTree>
    <p:extLst>
      <p:ext uri="{BB962C8B-B14F-4D97-AF65-F5344CB8AC3E}">
        <p14:creationId xmlns:p14="http://schemas.microsoft.com/office/powerpoint/2010/main" val="3137926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hyperlink" Target="http://commons.wikimedia.org/wiki/file:background-clouds.jpg" TargetMode="Externa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tiled-bg.blogspot.com/2012/08/green-website-background-pattern.html"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tiled-bg.blogspot.com/2012/08/green-website-background-pattern.html"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iled-bg.blogspot.com/2012/08/green-website-background-pattern.html" TargetMode="External"/><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B9C968-50F7-6D19-43CF-0E94565600A8}"/>
              </a:ext>
            </a:extLst>
          </p:cNvPr>
          <p:cNvSpPr/>
          <p:nvPr/>
        </p:nvSpPr>
        <p:spPr>
          <a:xfrm>
            <a:off x="1712068" y="1955260"/>
            <a:ext cx="8955932" cy="2859931"/>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869AE8AA-ADB0-028C-CFBA-9D4A74F3A76C}"/>
              </a:ext>
            </a:extLst>
          </p:cNvPr>
          <p:cNvSpPr>
            <a:spLocks noGrp="1"/>
          </p:cNvSpPr>
          <p:nvPr>
            <p:ph type="ctrTitle"/>
          </p:nvPr>
        </p:nvSpPr>
        <p:spPr>
          <a:xfrm>
            <a:off x="1524000" y="1880637"/>
            <a:ext cx="9144000" cy="2387600"/>
          </a:xfrm>
        </p:spPr>
        <p:txBody>
          <a:bodyPr>
            <a:normAutofit/>
          </a:bodyPr>
          <a:lstStyle/>
          <a:p>
            <a:r>
              <a:rPr lang="en-US" sz="6600" b="1" dirty="0">
                <a:latin typeface="Britannic Bold" panose="020B0903060703020204" pitchFamily="34" charset="0"/>
              </a:rPr>
              <a:t>Capstone Project</a:t>
            </a:r>
            <a:br>
              <a:rPr lang="en-US" sz="6600" b="1" dirty="0">
                <a:latin typeface="Britannic Bold" panose="020B0903060703020204" pitchFamily="34" charset="0"/>
              </a:rPr>
            </a:br>
            <a:r>
              <a:rPr lang="en-US" sz="6600" b="1" dirty="0">
                <a:latin typeface="Britannic Bold" panose="020B0903060703020204" pitchFamily="34" charset="0"/>
              </a:rPr>
              <a:t>Hotel Booking Analysis</a:t>
            </a:r>
            <a:endParaRPr lang="en-IN" sz="6600" b="1" dirty="0">
              <a:latin typeface="Britannic Bold" panose="020B0903060703020204" pitchFamily="34" charset="0"/>
            </a:endParaRPr>
          </a:p>
        </p:txBody>
      </p:sp>
    </p:spTree>
    <p:extLst>
      <p:ext uri="{BB962C8B-B14F-4D97-AF65-F5344CB8AC3E}">
        <p14:creationId xmlns:p14="http://schemas.microsoft.com/office/powerpoint/2010/main" val="327097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3" y="373426"/>
            <a:ext cx="8502520" cy="707886"/>
          </a:xfrm>
          <a:prstGeom prst="rect">
            <a:avLst/>
          </a:prstGeom>
          <a:noFill/>
        </p:spPr>
        <p:txBody>
          <a:bodyPr wrap="square">
            <a:spAutoFit/>
          </a:bodyPr>
          <a:lstStyle/>
          <a:p>
            <a:pPr algn="l">
              <a:buFont typeface="+mj-lt"/>
              <a:buAutoNum type="arabicPeriod"/>
            </a:pPr>
            <a:r>
              <a:rPr lang="en-US" sz="2000" b="1" i="0" dirty="0">
                <a:solidFill>
                  <a:srgbClr val="24292E"/>
                </a:solidFill>
                <a:effectLst/>
                <a:latin typeface="Plus Jakarta Sans"/>
              </a:rPr>
              <a:t>Visualize booking trends over the years, including the number of bookings, cancellations, and average lead time. Identify seasonality patterns.</a:t>
            </a:r>
          </a:p>
        </p:txBody>
      </p:sp>
      <p:sp>
        <p:nvSpPr>
          <p:cNvPr id="6" name="TextBox 5">
            <a:extLst>
              <a:ext uri="{FF2B5EF4-FFF2-40B4-BE49-F238E27FC236}">
                <a16:creationId xmlns:a16="http://schemas.microsoft.com/office/drawing/2014/main" id="{62093797-645C-3D26-6022-86CB19EA18D9}"/>
              </a:ext>
            </a:extLst>
          </p:cNvPr>
          <p:cNvSpPr txBox="1"/>
          <p:nvPr/>
        </p:nvSpPr>
        <p:spPr>
          <a:xfrm>
            <a:off x="4450703" y="1181002"/>
            <a:ext cx="6081810" cy="2308324"/>
          </a:xfrm>
          <a:prstGeom prst="rect">
            <a:avLst/>
          </a:prstGeom>
          <a:noFill/>
        </p:spPr>
        <p:txBody>
          <a:bodyPr wrap="square" rtlCol="0">
            <a:spAutoFit/>
          </a:bodyPr>
          <a:lstStyle/>
          <a:p>
            <a:r>
              <a:rPr lang="en-US" dirty="0"/>
              <a:t>The year 2016 was a peak year for the hotels , in which they have around 36370 customers have been booked</a:t>
            </a:r>
          </a:p>
          <a:p>
            <a:r>
              <a:rPr lang="en-US" dirty="0"/>
              <a:t>20337 customers has been cancelled, at the year 2017 the hotels have 24942 customers have been booked and 15745 customers have been cancelled. The year 2015 have 13854 customers have been booked and 8142 customers have been cancelled. For the Average lead time for 2015 is around 2.1M , 2016 is around 5.8M , 2017 is around 4.4M.</a:t>
            </a:r>
            <a:endParaRPr lang="en-IN" dirty="0"/>
          </a:p>
        </p:txBody>
      </p:sp>
      <p:pic>
        <p:nvPicPr>
          <p:cNvPr id="8" name="Picture 7">
            <a:extLst>
              <a:ext uri="{FF2B5EF4-FFF2-40B4-BE49-F238E27FC236}">
                <a16:creationId xmlns:a16="http://schemas.microsoft.com/office/drawing/2014/main" id="{B54EE727-87AC-37CF-F96D-A3B825D069FB}"/>
              </a:ext>
            </a:extLst>
          </p:cNvPr>
          <p:cNvPicPr>
            <a:picLocks noChangeAspect="1"/>
          </p:cNvPicPr>
          <p:nvPr/>
        </p:nvPicPr>
        <p:blipFill>
          <a:blip r:embed="rId3"/>
          <a:stretch>
            <a:fillRect/>
          </a:stretch>
        </p:blipFill>
        <p:spPr>
          <a:xfrm>
            <a:off x="962803" y="1181003"/>
            <a:ext cx="3403924" cy="2298712"/>
          </a:xfrm>
          <a:prstGeom prst="rect">
            <a:avLst/>
          </a:prstGeom>
        </p:spPr>
      </p:pic>
      <p:sp>
        <p:nvSpPr>
          <p:cNvPr id="9" name="TextBox 8">
            <a:extLst>
              <a:ext uri="{FF2B5EF4-FFF2-40B4-BE49-F238E27FC236}">
                <a16:creationId xmlns:a16="http://schemas.microsoft.com/office/drawing/2014/main" id="{48F393FA-F0E7-51D5-A535-986932555187}"/>
              </a:ext>
            </a:extLst>
          </p:cNvPr>
          <p:cNvSpPr txBox="1"/>
          <p:nvPr/>
        </p:nvSpPr>
        <p:spPr>
          <a:xfrm>
            <a:off x="962803" y="3713176"/>
            <a:ext cx="8502520" cy="707886"/>
          </a:xfrm>
          <a:prstGeom prst="rect">
            <a:avLst/>
          </a:prstGeom>
          <a:noFill/>
        </p:spPr>
        <p:txBody>
          <a:bodyPr wrap="square">
            <a:spAutoFit/>
          </a:bodyPr>
          <a:lstStyle/>
          <a:p>
            <a:pPr algn="l"/>
            <a:r>
              <a:rPr lang="en-US" sz="2000" b="1" i="0" dirty="0">
                <a:solidFill>
                  <a:srgbClr val="24292E"/>
                </a:solidFill>
                <a:effectLst/>
                <a:latin typeface="Plus Jakarta Sans"/>
              </a:rPr>
              <a:t>2.Analyze monthly booking patterns to identify peak months and optimize marketing strategies.</a:t>
            </a:r>
          </a:p>
        </p:txBody>
      </p:sp>
      <p:pic>
        <p:nvPicPr>
          <p:cNvPr id="11" name="Picture 10">
            <a:extLst>
              <a:ext uri="{FF2B5EF4-FFF2-40B4-BE49-F238E27FC236}">
                <a16:creationId xmlns:a16="http://schemas.microsoft.com/office/drawing/2014/main" id="{901FD602-4BDD-B927-C2BB-8973C7295691}"/>
              </a:ext>
            </a:extLst>
          </p:cNvPr>
          <p:cNvPicPr>
            <a:picLocks noChangeAspect="1"/>
          </p:cNvPicPr>
          <p:nvPr/>
        </p:nvPicPr>
        <p:blipFill>
          <a:blip r:embed="rId4"/>
          <a:stretch>
            <a:fillRect/>
          </a:stretch>
        </p:blipFill>
        <p:spPr>
          <a:xfrm>
            <a:off x="962804" y="4654523"/>
            <a:ext cx="4141042" cy="1625711"/>
          </a:xfrm>
          <a:prstGeom prst="rect">
            <a:avLst/>
          </a:prstGeom>
        </p:spPr>
      </p:pic>
      <p:sp>
        <p:nvSpPr>
          <p:cNvPr id="13" name="TextBox 12">
            <a:extLst>
              <a:ext uri="{FF2B5EF4-FFF2-40B4-BE49-F238E27FC236}">
                <a16:creationId xmlns:a16="http://schemas.microsoft.com/office/drawing/2014/main" id="{3EF3590E-E955-30D4-6FB5-C74048C49162}"/>
              </a:ext>
            </a:extLst>
          </p:cNvPr>
          <p:cNvSpPr txBox="1"/>
          <p:nvPr/>
        </p:nvSpPr>
        <p:spPr>
          <a:xfrm>
            <a:off x="5214063" y="4644912"/>
            <a:ext cx="6081810" cy="1200329"/>
          </a:xfrm>
          <a:prstGeom prst="rect">
            <a:avLst/>
          </a:prstGeom>
          <a:noFill/>
        </p:spPr>
        <p:txBody>
          <a:bodyPr wrap="square" rtlCol="0">
            <a:spAutoFit/>
          </a:bodyPr>
          <a:lstStyle/>
          <a:p>
            <a:r>
              <a:rPr lang="en-US" dirty="0"/>
              <a:t>The peak month with most number of sales or booked dates is the August and July , the reason why these months are being booked a lot is because it is a summer vacation in Europe, where most were from Europe, especially Portugal.</a:t>
            </a:r>
          </a:p>
        </p:txBody>
      </p:sp>
    </p:spTree>
    <p:extLst>
      <p:ext uri="{BB962C8B-B14F-4D97-AF65-F5344CB8AC3E}">
        <p14:creationId xmlns:p14="http://schemas.microsoft.com/office/powerpoint/2010/main" val="4061517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dirty="0">
                <a:solidFill>
                  <a:srgbClr val="24292E"/>
                </a:solidFill>
                <a:latin typeface="Plus Jakarta Sans"/>
              </a:rPr>
              <a:t>3</a:t>
            </a:r>
            <a:r>
              <a:rPr lang="en-US" sz="2000" b="1" i="0" dirty="0">
                <a:solidFill>
                  <a:srgbClr val="24292E"/>
                </a:solidFill>
                <a:effectLst/>
                <a:latin typeface="Plus Jakarta Sans"/>
              </a:rPr>
              <a:t>.Compare stays in weekend nights and weekday nights to determine preferences and variations by hotel type.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30708" y="1658580"/>
            <a:ext cx="5349939" cy="1477328"/>
          </a:xfrm>
          <a:prstGeom prst="rect">
            <a:avLst/>
          </a:prstGeom>
          <a:noFill/>
        </p:spPr>
        <p:txBody>
          <a:bodyPr wrap="square" rtlCol="0">
            <a:spAutoFit/>
          </a:bodyPr>
          <a:lstStyle/>
          <a:p>
            <a:r>
              <a:rPr lang="en-US" dirty="0"/>
              <a:t>The most average of stays in weekend nights and weekday nights are the Resort hotel has stayed for 3.13 days during the weekdays. And the least average is the City Hotel has stayed for 0.80 days during the weekends.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8502520" cy="1015663"/>
          </a:xfrm>
          <a:prstGeom prst="rect">
            <a:avLst/>
          </a:prstGeom>
          <a:noFill/>
        </p:spPr>
        <p:txBody>
          <a:bodyPr wrap="square">
            <a:spAutoFit/>
          </a:bodyPr>
          <a:lstStyle/>
          <a:p>
            <a:endParaRPr lang="en-US" sz="2000" b="1" dirty="0">
              <a:solidFill>
                <a:srgbClr val="24292E"/>
              </a:solidFill>
              <a:latin typeface="Plus Jakarta Sans"/>
            </a:endParaRPr>
          </a:p>
          <a:p>
            <a:r>
              <a:rPr lang="en-US" sz="2000" b="1" dirty="0">
                <a:solidFill>
                  <a:srgbClr val="24292E"/>
                </a:solidFill>
                <a:latin typeface="Plus Jakarta Sans"/>
              </a:rPr>
              <a:t>4</a:t>
            </a:r>
            <a:r>
              <a:rPr lang="en-US" sz="2000" b="1" i="0" dirty="0">
                <a:solidFill>
                  <a:srgbClr val="24292E"/>
                </a:solidFill>
                <a:effectLst/>
                <a:latin typeface="Plus Jakarta Sans"/>
              </a:rPr>
              <a:t>.</a:t>
            </a:r>
            <a:r>
              <a:rPr lang="en-US" sz="2000" b="0" i="0" dirty="0">
                <a:solidFill>
                  <a:srgbClr val="24292E"/>
                </a:solidFill>
                <a:effectLst/>
                <a:latin typeface="Plus Jakarta Sans"/>
              </a:rPr>
              <a:t> </a:t>
            </a:r>
            <a:r>
              <a:rPr lang="en-US" sz="2000" b="1" i="0" dirty="0">
                <a:solidFill>
                  <a:srgbClr val="24292E"/>
                </a:solidFill>
                <a:effectLst/>
                <a:latin typeface="Plus Jakarta Sans"/>
              </a:rPr>
              <a:t>Calculate and visualize the booking conversion rate (canceled bookings to total bookings) over time.</a:t>
            </a:r>
          </a:p>
        </p:txBody>
      </p:sp>
      <p:sp>
        <p:nvSpPr>
          <p:cNvPr id="13" name="TextBox 12">
            <a:extLst>
              <a:ext uri="{FF2B5EF4-FFF2-40B4-BE49-F238E27FC236}">
                <a16:creationId xmlns:a16="http://schemas.microsoft.com/office/drawing/2014/main" id="{3EF3590E-E955-30D4-6FB5-C74048C49162}"/>
              </a:ext>
            </a:extLst>
          </p:cNvPr>
          <p:cNvSpPr txBox="1"/>
          <p:nvPr/>
        </p:nvSpPr>
        <p:spPr>
          <a:xfrm>
            <a:off x="5214063" y="4644912"/>
            <a:ext cx="5917357" cy="923330"/>
          </a:xfrm>
          <a:prstGeom prst="rect">
            <a:avLst/>
          </a:prstGeom>
          <a:noFill/>
        </p:spPr>
        <p:txBody>
          <a:bodyPr wrap="square" rtlCol="0">
            <a:spAutoFit/>
          </a:bodyPr>
          <a:lstStyle/>
          <a:p>
            <a:r>
              <a:rPr lang="en-US" dirty="0"/>
              <a:t>As per in the pie chart, the percentage of being cancelled is around 37.04% of the whole booking so the chance of the booking getting cancelled is 37.04% .</a:t>
            </a:r>
          </a:p>
        </p:txBody>
      </p:sp>
      <p:pic>
        <p:nvPicPr>
          <p:cNvPr id="4" name="Picture 3">
            <a:extLst>
              <a:ext uri="{FF2B5EF4-FFF2-40B4-BE49-F238E27FC236}">
                <a16:creationId xmlns:a16="http://schemas.microsoft.com/office/drawing/2014/main" id="{1D9BE94E-A09A-EB42-0036-43DF65B38AC4}"/>
              </a:ext>
            </a:extLst>
          </p:cNvPr>
          <p:cNvPicPr>
            <a:picLocks noChangeAspect="1"/>
          </p:cNvPicPr>
          <p:nvPr/>
        </p:nvPicPr>
        <p:blipFill>
          <a:blip r:embed="rId3"/>
          <a:stretch>
            <a:fillRect/>
          </a:stretch>
        </p:blipFill>
        <p:spPr>
          <a:xfrm>
            <a:off x="888545" y="1273245"/>
            <a:ext cx="4333100" cy="2247998"/>
          </a:xfrm>
          <a:prstGeom prst="rect">
            <a:avLst/>
          </a:prstGeom>
        </p:spPr>
      </p:pic>
      <p:pic>
        <p:nvPicPr>
          <p:cNvPr id="7" name="Picture 6">
            <a:extLst>
              <a:ext uri="{FF2B5EF4-FFF2-40B4-BE49-F238E27FC236}">
                <a16:creationId xmlns:a16="http://schemas.microsoft.com/office/drawing/2014/main" id="{4D0D0FCA-85EC-51E3-C694-96AF136D1821}"/>
              </a:ext>
            </a:extLst>
          </p:cNvPr>
          <p:cNvPicPr>
            <a:picLocks noChangeAspect="1"/>
          </p:cNvPicPr>
          <p:nvPr/>
        </p:nvPicPr>
        <p:blipFill>
          <a:blip r:embed="rId4"/>
          <a:stretch>
            <a:fillRect/>
          </a:stretch>
        </p:blipFill>
        <p:spPr>
          <a:xfrm>
            <a:off x="888545" y="4462734"/>
            <a:ext cx="4181475" cy="2047875"/>
          </a:xfrm>
          <a:prstGeom prst="rect">
            <a:avLst/>
          </a:prstGeom>
        </p:spPr>
      </p:pic>
    </p:spTree>
    <p:extLst>
      <p:ext uri="{BB962C8B-B14F-4D97-AF65-F5344CB8AC3E}">
        <p14:creationId xmlns:p14="http://schemas.microsoft.com/office/powerpoint/2010/main" val="95616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r>
              <a:rPr lang="en-US" sz="2000" b="1" i="0" dirty="0">
                <a:solidFill>
                  <a:srgbClr val="24292E"/>
                </a:solidFill>
                <a:effectLst/>
                <a:latin typeface="Plus Jakarta Sans"/>
              </a:rPr>
              <a:t>5. Visualize the distribution of adults, children, and babies in bookings. Explore the impact of children and babies on cancellation rates.</a:t>
            </a:r>
          </a:p>
        </p:txBody>
      </p:sp>
      <p:sp>
        <p:nvSpPr>
          <p:cNvPr id="6" name="TextBox 5">
            <a:extLst>
              <a:ext uri="{FF2B5EF4-FFF2-40B4-BE49-F238E27FC236}">
                <a16:creationId xmlns:a16="http://schemas.microsoft.com/office/drawing/2014/main" id="{62093797-645C-3D26-6022-86CB19EA18D9}"/>
              </a:ext>
            </a:extLst>
          </p:cNvPr>
          <p:cNvSpPr txBox="1"/>
          <p:nvPr/>
        </p:nvSpPr>
        <p:spPr>
          <a:xfrm>
            <a:off x="5557253" y="1497087"/>
            <a:ext cx="5349939" cy="1754326"/>
          </a:xfrm>
          <a:prstGeom prst="rect">
            <a:avLst/>
          </a:prstGeom>
          <a:noFill/>
        </p:spPr>
        <p:txBody>
          <a:bodyPr wrap="square" rtlCol="0">
            <a:spAutoFit/>
          </a:bodyPr>
          <a:lstStyle/>
          <a:p>
            <a:r>
              <a:rPr lang="en-US" dirty="0"/>
              <a:t>The Sum of adults are 222K adults in Overall, the Sum of children are 12K kids in Overall and the Sum of babies are 949 babies in Overall.</a:t>
            </a:r>
          </a:p>
          <a:p>
            <a:r>
              <a:rPr lang="en-US" dirty="0"/>
              <a:t>The Checked Out adults are 138K , the Checked Out children are 7720 kid and the Checked Out babies are around 780.</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8502520" cy="707886"/>
          </a:xfrm>
          <a:prstGeom prst="rect">
            <a:avLst/>
          </a:prstGeom>
          <a:noFill/>
        </p:spPr>
        <p:txBody>
          <a:bodyPr wrap="square">
            <a:spAutoFit/>
          </a:bodyPr>
          <a:lstStyle/>
          <a:p>
            <a:r>
              <a:rPr lang="en-US" sz="2000" b="1" i="0" dirty="0">
                <a:solidFill>
                  <a:srgbClr val="24292E"/>
                </a:solidFill>
                <a:effectLst/>
                <a:latin typeface="Plus Jakarta Sans"/>
              </a:rPr>
              <a:t>6. Analyze the distribution of Average Daily Rates (ADR) and identify correlations with the number of special requests made by guests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4532929" y="4661518"/>
            <a:ext cx="5917357" cy="1200329"/>
          </a:xfrm>
          <a:prstGeom prst="rect">
            <a:avLst/>
          </a:prstGeom>
          <a:noFill/>
        </p:spPr>
        <p:txBody>
          <a:bodyPr wrap="square" rtlCol="0">
            <a:spAutoFit/>
          </a:bodyPr>
          <a:lstStyle/>
          <a:p>
            <a:r>
              <a:rPr lang="en-US" dirty="0"/>
              <a:t>The sum of the total special requests distributed by ADR, the most highest ADR is for the customer with no special requests are 510 , so the highest number of special requests are 754 with the ADR 115. </a:t>
            </a:r>
          </a:p>
        </p:txBody>
      </p:sp>
      <p:pic>
        <p:nvPicPr>
          <p:cNvPr id="5" name="Picture 4">
            <a:extLst>
              <a:ext uri="{FF2B5EF4-FFF2-40B4-BE49-F238E27FC236}">
                <a16:creationId xmlns:a16="http://schemas.microsoft.com/office/drawing/2014/main" id="{0B782B44-E4B5-C76C-C150-F61D2721C5D7}"/>
              </a:ext>
            </a:extLst>
          </p:cNvPr>
          <p:cNvPicPr>
            <a:picLocks noChangeAspect="1"/>
          </p:cNvPicPr>
          <p:nvPr/>
        </p:nvPicPr>
        <p:blipFill>
          <a:blip r:embed="rId3"/>
          <a:stretch>
            <a:fillRect/>
          </a:stretch>
        </p:blipFill>
        <p:spPr>
          <a:xfrm>
            <a:off x="803721" y="1507239"/>
            <a:ext cx="4626987" cy="1757654"/>
          </a:xfrm>
          <a:prstGeom prst="rect">
            <a:avLst/>
          </a:prstGeom>
        </p:spPr>
      </p:pic>
      <p:pic>
        <p:nvPicPr>
          <p:cNvPr id="10" name="Picture 9">
            <a:extLst>
              <a:ext uri="{FF2B5EF4-FFF2-40B4-BE49-F238E27FC236}">
                <a16:creationId xmlns:a16="http://schemas.microsoft.com/office/drawing/2014/main" id="{0B26CE79-8BB4-0661-34AA-62C96D0CE157}"/>
              </a:ext>
            </a:extLst>
          </p:cNvPr>
          <p:cNvPicPr>
            <a:picLocks noChangeAspect="1"/>
          </p:cNvPicPr>
          <p:nvPr/>
        </p:nvPicPr>
        <p:blipFill>
          <a:blip r:embed="rId4"/>
          <a:stretch>
            <a:fillRect/>
          </a:stretch>
        </p:blipFill>
        <p:spPr>
          <a:xfrm>
            <a:off x="1060580" y="4255386"/>
            <a:ext cx="3212840" cy="2190750"/>
          </a:xfrm>
          <a:prstGeom prst="rect">
            <a:avLst/>
          </a:prstGeom>
        </p:spPr>
      </p:pic>
    </p:spTree>
    <p:extLst>
      <p:ext uri="{BB962C8B-B14F-4D97-AF65-F5344CB8AC3E}">
        <p14:creationId xmlns:p14="http://schemas.microsoft.com/office/powerpoint/2010/main" val="1282791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7. Visualize the relationship between the number of required car parking spaces and booking types (Resort Hotel vs. City Hotel).</a:t>
            </a:r>
          </a:p>
        </p:txBody>
      </p:sp>
      <p:sp>
        <p:nvSpPr>
          <p:cNvPr id="6" name="TextBox 5">
            <a:extLst>
              <a:ext uri="{FF2B5EF4-FFF2-40B4-BE49-F238E27FC236}">
                <a16:creationId xmlns:a16="http://schemas.microsoft.com/office/drawing/2014/main" id="{62093797-645C-3D26-6022-86CB19EA18D9}"/>
              </a:ext>
            </a:extLst>
          </p:cNvPr>
          <p:cNvSpPr txBox="1"/>
          <p:nvPr/>
        </p:nvSpPr>
        <p:spPr>
          <a:xfrm>
            <a:off x="4906058" y="1472302"/>
            <a:ext cx="5349939" cy="1477328"/>
          </a:xfrm>
          <a:prstGeom prst="rect">
            <a:avLst/>
          </a:prstGeom>
          <a:noFill/>
        </p:spPr>
        <p:txBody>
          <a:bodyPr wrap="square" rtlCol="0">
            <a:spAutoFit/>
          </a:bodyPr>
          <a:lstStyle/>
          <a:p>
            <a:r>
              <a:rPr lang="en-US" dirty="0"/>
              <a:t>The car parking spaces is required from both the hotels , but the Resort hotel has a over 6K requests and the city hotel has 2K requests. So the resort hotel has a lot of nearby customers to the hotel compared to the city hotel.</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9011622" cy="707886"/>
          </a:xfrm>
          <a:prstGeom prst="rect">
            <a:avLst/>
          </a:prstGeom>
          <a:noFill/>
        </p:spPr>
        <p:txBody>
          <a:bodyPr wrap="square">
            <a:spAutoFit/>
          </a:bodyPr>
          <a:lstStyle/>
          <a:p>
            <a:pPr algn="l"/>
            <a:r>
              <a:rPr lang="en-US" sz="2000" b="1" i="0" dirty="0">
                <a:solidFill>
                  <a:srgbClr val="24292E"/>
                </a:solidFill>
                <a:effectLst/>
                <a:latin typeface="Plus Jakarta Sans"/>
              </a:rPr>
              <a:t>8. Use Power BI to explore how the total number of special requests made by guests varies by hotel type and customer type (e.g., Transient, Group).</a:t>
            </a:r>
          </a:p>
        </p:txBody>
      </p:sp>
      <p:sp>
        <p:nvSpPr>
          <p:cNvPr id="13" name="TextBox 12">
            <a:extLst>
              <a:ext uri="{FF2B5EF4-FFF2-40B4-BE49-F238E27FC236}">
                <a16:creationId xmlns:a16="http://schemas.microsoft.com/office/drawing/2014/main" id="{3EF3590E-E955-30D4-6FB5-C74048C49162}"/>
              </a:ext>
            </a:extLst>
          </p:cNvPr>
          <p:cNvSpPr txBox="1"/>
          <p:nvPr/>
        </p:nvSpPr>
        <p:spPr>
          <a:xfrm>
            <a:off x="4644896" y="5044073"/>
            <a:ext cx="5917357" cy="646331"/>
          </a:xfrm>
          <a:prstGeom prst="rect">
            <a:avLst/>
          </a:prstGeom>
          <a:noFill/>
        </p:spPr>
        <p:txBody>
          <a:bodyPr wrap="square" rtlCol="0">
            <a:spAutoFit/>
          </a:bodyPr>
          <a:lstStyle/>
          <a:p>
            <a:r>
              <a:rPr lang="en-US" dirty="0"/>
              <a:t>The Transient type customers are the majority of the other types with over 82.97% and the Transient-Party are 12.13%</a:t>
            </a:r>
          </a:p>
        </p:txBody>
      </p:sp>
      <p:pic>
        <p:nvPicPr>
          <p:cNvPr id="4" name="Picture 3">
            <a:extLst>
              <a:ext uri="{FF2B5EF4-FFF2-40B4-BE49-F238E27FC236}">
                <a16:creationId xmlns:a16="http://schemas.microsoft.com/office/drawing/2014/main" id="{81DADE91-A65E-D303-F14C-E6A07ADDB721}"/>
              </a:ext>
            </a:extLst>
          </p:cNvPr>
          <p:cNvPicPr>
            <a:picLocks noChangeAspect="1"/>
          </p:cNvPicPr>
          <p:nvPr/>
        </p:nvPicPr>
        <p:blipFill>
          <a:blip r:embed="rId3"/>
          <a:stretch>
            <a:fillRect/>
          </a:stretch>
        </p:blipFill>
        <p:spPr>
          <a:xfrm>
            <a:off x="1215895" y="1165417"/>
            <a:ext cx="3057525" cy="2181225"/>
          </a:xfrm>
          <a:prstGeom prst="rect">
            <a:avLst/>
          </a:prstGeom>
        </p:spPr>
      </p:pic>
      <p:pic>
        <p:nvPicPr>
          <p:cNvPr id="8" name="Picture 7">
            <a:extLst>
              <a:ext uri="{FF2B5EF4-FFF2-40B4-BE49-F238E27FC236}">
                <a16:creationId xmlns:a16="http://schemas.microsoft.com/office/drawing/2014/main" id="{A96DBDC7-17CF-F96A-120C-76278357E566}"/>
              </a:ext>
            </a:extLst>
          </p:cNvPr>
          <p:cNvPicPr>
            <a:picLocks noChangeAspect="1"/>
          </p:cNvPicPr>
          <p:nvPr/>
        </p:nvPicPr>
        <p:blipFill>
          <a:blip r:embed="rId4"/>
          <a:stretch>
            <a:fillRect/>
          </a:stretch>
        </p:blipFill>
        <p:spPr>
          <a:xfrm>
            <a:off x="996819" y="4301391"/>
            <a:ext cx="3495675" cy="2219325"/>
          </a:xfrm>
          <a:prstGeom prst="rect">
            <a:avLst/>
          </a:prstGeom>
        </p:spPr>
      </p:pic>
    </p:spTree>
    <p:extLst>
      <p:ext uri="{BB962C8B-B14F-4D97-AF65-F5344CB8AC3E}">
        <p14:creationId xmlns:p14="http://schemas.microsoft.com/office/powerpoint/2010/main" val="159865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9. Explore meal plans and their impact on Average Daily Rates (ADR). Analyze meal plan preferences and their association with booking channels.</a:t>
            </a:r>
          </a:p>
        </p:txBody>
      </p:sp>
      <p:sp>
        <p:nvSpPr>
          <p:cNvPr id="6" name="TextBox 5">
            <a:extLst>
              <a:ext uri="{FF2B5EF4-FFF2-40B4-BE49-F238E27FC236}">
                <a16:creationId xmlns:a16="http://schemas.microsoft.com/office/drawing/2014/main" id="{62093797-645C-3D26-6022-86CB19EA18D9}"/>
              </a:ext>
            </a:extLst>
          </p:cNvPr>
          <p:cNvSpPr txBox="1"/>
          <p:nvPr/>
        </p:nvSpPr>
        <p:spPr>
          <a:xfrm>
            <a:off x="6889262" y="1122324"/>
            <a:ext cx="3738305" cy="1477328"/>
          </a:xfrm>
          <a:prstGeom prst="rect">
            <a:avLst/>
          </a:prstGeom>
          <a:noFill/>
        </p:spPr>
        <p:txBody>
          <a:bodyPr wrap="square" rtlCol="0">
            <a:spAutoFit/>
          </a:bodyPr>
          <a:lstStyle/>
          <a:p>
            <a:r>
              <a:rPr lang="en-US" dirty="0"/>
              <a:t>The TA/TO channel has the maximum sum of ADR for all the types of meal &amp; stay options. And the Direct channel has some ADR in BB, Undefined and FB.</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3447071"/>
            <a:ext cx="9011622" cy="707886"/>
          </a:xfrm>
          <a:prstGeom prst="rect">
            <a:avLst/>
          </a:prstGeom>
          <a:noFill/>
        </p:spPr>
        <p:txBody>
          <a:bodyPr wrap="square">
            <a:spAutoFit/>
          </a:bodyPr>
          <a:lstStyle/>
          <a:p>
            <a:pPr algn="l"/>
            <a:r>
              <a:rPr lang="en-US" sz="2000" b="1" i="0" dirty="0">
                <a:solidFill>
                  <a:srgbClr val="24292E"/>
                </a:solidFill>
                <a:effectLst/>
                <a:latin typeface="Plus Jakarta Sans"/>
              </a:rPr>
              <a:t>10. Analyze how meal plans correlate with stay duration and investigate</a:t>
            </a:r>
          </a:p>
          <a:p>
            <a:pPr algn="l"/>
            <a:r>
              <a:rPr lang="en-US" sz="2000" b="1" i="0" dirty="0">
                <a:solidFill>
                  <a:srgbClr val="24292E"/>
                </a:solidFill>
                <a:effectLst/>
                <a:latin typeface="Plus Jakarta Sans"/>
              </a:rPr>
              <a:t> any differences in stay lengths based on meal plans.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149187" y="4680575"/>
            <a:ext cx="5917357" cy="1200329"/>
          </a:xfrm>
          <a:prstGeom prst="rect">
            <a:avLst/>
          </a:prstGeom>
          <a:noFill/>
        </p:spPr>
        <p:txBody>
          <a:bodyPr wrap="square" rtlCol="0">
            <a:spAutoFit/>
          </a:bodyPr>
          <a:lstStyle/>
          <a:p>
            <a:r>
              <a:rPr lang="en-US" dirty="0"/>
              <a:t>The BB type of Meal &amp; Stay has the most customers who stays in weekend and weekdays around 92K for both weekend and weekdays. And the HB and SC have customers 14K and 11K simultaneously.</a:t>
            </a:r>
          </a:p>
        </p:txBody>
      </p:sp>
      <p:pic>
        <p:nvPicPr>
          <p:cNvPr id="5" name="Picture 4">
            <a:extLst>
              <a:ext uri="{FF2B5EF4-FFF2-40B4-BE49-F238E27FC236}">
                <a16:creationId xmlns:a16="http://schemas.microsoft.com/office/drawing/2014/main" id="{8FC8F50F-27A3-1388-13B1-D4F4288843AD}"/>
              </a:ext>
            </a:extLst>
          </p:cNvPr>
          <p:cNvPicPr>
            <a:picLocks noChangeAspect="1"/>
          </p:cNvPicPr>
          <p:nvPr/>
        </p:nvPicPr>
        <p:blipFill>
          <a:blip r:embed="rId3"/>
          <a:stretch>
            <a:fillRect/>
          </a:stretch>
        </p:blipFill>
        <p:spPr>
          <a:xfrm>
            <a:off x="885531" y="1215406"/>
            <a:ext cx="6003731" cy="2014155"/>
          </a:xfrm>
          <a:prstGeom prst="rect">
            <a:avLst/>
          </a:prstGeom>
        </p:spPr>
      </p:pic>
      <p:pic>
        <p:nvPicPr>
          <p:cNvPr id="10" name="Picture 9">
            <a:extLst>
              <a:ext uri="{FF2B5EF4-FFF2-40B4-BE49-F238E27FC236}">
                <a16:creationId xmlns:a16="http://schemas.microsoft.com/office/drawing/2014/main" id="{F546001A-43FB-FB9E-7CDD-81E72F456E70}"/>
              </a:ext>
            </a:extLst>
          </p:cNvPr>
          <p:cNvPicPr>
            <a:picLocks noChangeAspect="1"/>
          </p:cNvPicPr>
          <p:nvPr/>
        </p:nvPicPr>
        <p:blipFill>
          <a:blip r:embed="rId4"/>
          <a:stretch>
            <a:fillRect/>
          </a:stretch>
        </p:blipFill>
        <p:spPr>
          <a:xfrm>
            <a:off x="8758414" y="2509934"/>
            <a:ext cx="1931437" cy="4090883"/>
          </a:xfrm>
          <a:prstGeom prst="rect">
            <a:avLst/>
          </a:prstGeom>
        </p:spPr>
      </p:pic>
    </p:spTree>
    <p:extLst>
      <p:ext uri="{BB962C8B-B14F-4D97-AF65-F5344CB8AC3E}">
        <p14:creationId xmlns:p14="http://schemas.microsoft.com/office/powerpoint/2010/main" val="121644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r>
              <a:rPr lang="en-US" sz="2000" b="1" i="0" dirty="0">
                <a:solidFill>
                  <a:srgbClr val="24292E"/>
                </a:solidFill>
                <a:effectLst/>
                <a:latin typeface="Plus Jakarta Sans"/>
              </a:rPr>
              <a:t>11. Explore how meal plans are distributed across various booking channels. Analyze if certain channels are associated with specific meal plans.</a:t>
            </a:r>
          </a:p>
        </p:txBody>
      </p:sp>
      <p:sp>
        <p:nvSpPr>
          <p:cNvPr id="6" name="TextBox 5">
            <a:extLst>
              <a:ext uri="{FF2B5EF4-FFF2-40B4-BE49-F238E27FC236}">
                <a16:creationId xmlns:a16="http://schemas.microsoft.com/office/drawing/2014/main" id="{62093797-645C-3D26-6022-86CB19EA18D9}"/>
              </a:ext>
            </a:extLst>
          </p:cNvPr>
          <p:cNvSpPr txBox="1"/>
          <p:nvPr/>
        </p:nvSpPr>
        <p:spPr>
          <a:xfrm>
            <a:off x="1149187" y="1422264"/>
            <a:ext cx="7013350" cy="923330"/>
          </a:xfrm>
          <a:prstGeom prst="rect">
            <a:avLst/>
          </a:prstGeom>
          <a:noFill/>
        </p:spPr>
        <p:txBody>
          <a:bodyPr wrap="square" rtlCol="0">
            <a:spAutoFit/>
          </a:bodyPr>
          <a:lstStyle/>
          <a:p>
            <a:r>
              <a:rPr lang="en-US" dirty="0"/>
              <a:t>The most common channel are being used  from all the types meal &amp; stay used customers which is the 3</a:t>
            </a:r>
            <a:r>
              <a:rPr lang="en-US" baseline="30000" dirty="0"/>
              <a:t>rd</a:t>
            </a:r>
            <a:r>
              <a:rPr lang="en-US" dirty="0"/>
              <a:t> channel which around 74K for BB meal &amp; stay. The 1</a:t>
            </a:r>
            <a:r>
              <a:rPr lang="en-US" baseline="30000" dirty="0"/>
              <a:t>st</a:t>
            </a:r>
            <a:r>
              <a:rPr lang="en-US" dirty="0"/>
              <a:t> channel also being used for 12K customer in BB meal &amp; stay.</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2" y="2852949"/>
            <a:ext cx="7966594" cy="707886"/>
          </a:xfrm>
          <a:prstGeom prst="rect">
            <a:avLst/>
          </a:prstGeom>
          <a:noFill/>
        </p:spPr>
        <p:txBody>
          <a:bodyPr wrap="square">
            <a:spAutoFit/>
          </a:bodyPr>
          <a:lstStyle/>
          <a:p>
            <a:pPr algn="l"/>
            <a:r>
              <a:rPr lang="en-US" sz="2000" b="1" i="0" dirty="0">
                <a:solidFill>
                  <a:srgbClr val="24292E"/>
                </a:solidFill>
                <a:effectLst/>
                <a:latin typeface="Plus Jakarta Sans"/>
              </a:rPr>
              <a:t>12. Visualize booking distribution across different market segments and analyze cancellation rates within each segment.</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035699" y="4160372"/>
            <a:ext cx="3144416" cy="1200329"/>
          </a:xfrm>
          <a:prstGeom prst="rect">
            <a:avLst/>
          </a:prstGeom>
          <a:noFill/>
        </p:spPr>
        <p:txBody>
          <a:bodyPr wrap="square" rtlCol="0">
            <a:spAutoFit/>
          </a:bodyPr>
          <a:lstStyle/>
          <a:p>
            <a:r>
              <a:rPr lang="en-US" dirty="0"/>
              <a:t>The majority is the 3</a:t>
            </a:r>
            <a:r>
              <a:rPr lang="en-US" baseline="30000" dirty="0"/>
              <a:t>rd</a:t>
            </a:r>
            <a:r>
              <a:rPr lang="en-US" dirty="0"/>
              <a:t> channel with around 78.29% and 2</a:t>
            </a:r>
            <a:r>
              <a:rPr lang="en-US" baseline="30000" dirty="0"/>
              <a:t>nd</a:t>
            </a:r>
            <a:r>
              <a:rPr lang="en-US" dirty="0"/>
              <a:t> has 17.83%, The 1</a:t>
            </a:r>
            <a:r>
              <a:rPr lang="en-US" baseline="30000" dirty="0"/>
              <a:t>st</a:t>
            </a:r>
            <a:r>
              <a:rPr lang="en-US" dirty="0"/>
              <a:t> channel has a percent of 4.04%.</a:t>
            </a:r>
          </a:p>
        </p:txBody>
      </p:sp>
      <p:pic>
        <p:nvPicPr>
          <p:cNvPr id="8" name="Picture 7">
            <a:extLst>
              <a:ext uri="{FF2B5EF4-FFF2-40B4-BE49-F238E27FC236}">
                <a16:creationId xmlns:a16="http://schemas.microsoft.com/office/drawing/2014/main" id="{FCC518F5-838C-48F7-AE18-C44217FA653B}"/>
              </a:ext>
            </a:extLst>
          </p:cNvPr>
          <p:cNvPicPr>
            <a:picLocks noChangeAspect="1"/>
          </p:cNvPicPr>
          <p:nvPr/>
        </p:nvPicPr>
        <p:blipFill>
          <a:blip r:embed="rId3"/>
          <a:stretch>
            <a:fillRect/>
          </a:stretch>
        </p:blipFill>
        <p:spPr>
          <a:xfrm>
            <a:off x="9489233" y="846198"/>
            <a:ext cx="2453853" cy="4486275"/>
          </a:xfrm>
          <a:prstGeom prst="rect">
            <a:avLst/>
          </a:prstGeom>
        </p:spPr>
      </p:pic>
      <p:pic>
        <p:nvPicPr>
          <p:cNvPr id="12" name="Picture 11">
            <a:extLst>
              <a:ext uri="{FF2B5EF4-FFF2-40B4-BE49-F238E27FC236}">
                <a16:creationId xmlns:a16="http://schemas.microsoft.com/office/drawing/2014/main" id="{8A087EE7-5D1F-BFC2-1895-F8582199E96C}"/>
              </a:ext>
            </a:extLst>
          </p:cNvPr>
          <p:cNvPicPr>
            <a:picLocks noChangeAspect="1"/>
          </p:cNvPicPr>
          <p:nvPr/>
        </p:nvPicPr>
        <p:blipFill>
          <a:blip r:embed="rId4"/>
          <a:stretch>
            <a:fillRect/>
          </a:stretch>
        </p:blipFill>
        <p:spPr>
          <a:xfrm>
            <a:off x="4310549" y="3641350"/>
            <a:ext cx="5048250" cy="2238375"/>
          </a:xfrm>
          <a:prstGeom prst="rect">
            <a:avLst/>
          </a:prstGeom>
        </p:spPr>
      </p:pic>
    </p:spTree>
    <p:extLst>
      <p:ext uri="{BB962C8B-B14F-4D97-AF65-F5344CB8AC3E}">
        <p14:creationId xmlns:p14="http://schemas.microsoft.com/office/powerpoint/2010/main" val="82831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14. Visualize the percentage of repeated guests for each hotel type (Resort Hotel vs. City Hotel) over time. Explore factors influencing guest retention.</a:t>
            </a:r>
          </a:p>
        </p:txBody>
      </p:sp>
      <p:sp>
        <p:nvSpPr>
          <p:cNvPr id="6" name="TextBox 5">
            <a:extLst>
              <a:ext uri="{FF2B5EF4-FFF2-40B4-BE49-F238E27FC236}">
                <a16:creationId xmlns:a16="http://schemas.microsoft.com/office/drawing/2014/main" id="{62093797-645C-3D26-6022-86CB19EA18D9}"/>
              </a:ext>
            </a:extLst>
          </p:cNvPr>
          <p:cNvSpPr txBox="1"/>
          <p:nvPr/>
        </p:nvSpPr>
        <p:spPr>
          <a:xfrm>
            <a:off x="4267201" y="1638582"/>
            <a:ext cx="4662195" cy="1200329"/>
          </a:xfrm>
          <a:prstGeom prst="rect">
            <a:avLst/>
          </a:prstGeom>
          <a:noFill/>
        </p:spPr>
        <p:txBody>
          <a:bodyPr wrap="square" rtlCol="0">
            <a:spAutoFit/>
          </a:bodyPr>
          <a:lstStyle/>
          <a:p>
            <a:r>
              <a:rPr lang="en-US" dirty="0"/>
              <a:t>There is a slight edge in comparison for both the types of hotels , the city hotel and the resort hotel has 2032 and 1772 repeated customers.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15.Visualize the percentage of repeated guests for each hotel type (Resort Hotel vs. City Hotel) over time. Explore factors influencing guest retention.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20058" y="4576359"/>
            <a:ext cx="3144416" cy="1477328"/>
          </a:xfrm>
          <a:prstGeom prst="rect">
            <a:avLst/>
          </a:prstGeom>
          <a:noFill/>
        </p:spPr>
        <p:txBody>
          <a:bodyPr wrap="square" rtlCol="0">
            <a:spAutoFit/>
          </a:bodyPr>
          <a:lstStyle/>
          <a:p>
            <a:r>
              <a:rPr lang="en-US" dirty="0"/>
              <a:t>The People who did not cancel their booking are 2838 out of 3180 guests. And then there are customers who are being cancelled , which are 1790.</a:t>
            </a:r>
          </a:p>
        </p:txBody>
      </p:sp>
      <p:pic>
        <p:nvPicPr>
          <p:cNvPr id="4" name="Picture 3">
            <a:extLst>
              <a:ext uri="{FF2B5EF4-FFF2-40B4-BE49-F238E27FC236}">
                <a16:creationId xmlns:a16="http://schemas.microsoft.com/office/drawing/2014/main" id="{B68B155F-3C1C-924E-8918-F063F6DE415D}"/>
              </a:ext>
            </a:extLst>
          </p:cNvPr>
          <p:cNvPicPr>
            <a:picLocks noChangeAspect="1"/>
          </p:cNvPicPr>
          <p:nvPr/>
        </p:nvPicPr>
        <p:blipFill>
          <a:blip r:embed="rId3"/>
          <a:stretch>
            <a:fillRect/>
          </a:stretch>
        </p:blipFill>
        <p:spPr>
          <a:xfrm>
            <a:off x="1395089" y="1228466"/>
            <a:ext cx="2384796" cy="1923145"/>
          </a:xfrm>
          <a:prstGeom prst="rect">
            <a:avLst/>
          </a:prstGeom>
        </p:spPr>
      </p:pic>
      <p:pic>
        <p:nvPicPr>
          <p:cNvPr id="7" name="Picture 6">
            <a:extLst>
              <a:ext uri="{FF2B5EF4-FFF2-40B4-BE49-F238E27FC236}">
                <a16:creationId xmlns:a16="http://schemas.microsoft.com/office/drawing/2014/main" id="{7A2DAC9E-2F78-D772-396D-DC3F9A14FCAE}"/>
              </a:ext>
            </a:extLst>
          </p:cNvPr>
          <p:cNvPicPr>
            <a:picLocks noChangeAspect="1"/>
          </p:cNvPicPr>
          <p:nvPr/>
        </p:nvPicPr>
        <p:blipFill>
          <a:blip r:embed="rId4"/>
          <a:stretch>
            <a:fillRect/>
          </a:stretch>
        </p:blipFill>
        <p:spPr>
          <a:xfrm>
            <a:off x="4721678" y="4236674"/>
            <a:ext cx="6667500" cy="2247900"/>
          </a:xfrm>
          <a:prstGeom prst="rect">
            <a:avLst/>
          </a:prstGeom>
        </p:spPr>
      </p:pic>
    </p:spTree>
    <p:extLst>
      <p:ext uri="{BB962C8B-B14F-4D97-AF65-F5344CB8AC3E}">
        <p14:creationId xmlns:p14="http://schemas.microsoft.com/office/powerpoint/2010/main" val="184362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16. Analyze the impact of a guest's booking history (previous cancellations and non-canceled bookings) on their likelihood of canceling a current booking.</a:t>
            </a:r>
          </a:p>
        </p:txBody>
      </p:sp>
      <p:sp>
        <p:nvSpPr>
          <p:cNvPr id="6" name="TextBox 5">
            <a:extLst>
              <a:ext uri="{FF2B5EF4-FFF2-40B4-BE49-F238E27FC236}">
                <a16:creationId xmlns:a16="http://schemas.microsoft.com/office/drawing/2014/main" id="{62093797-645C-3D26-6022-86CB19EA18D9}"/>
              </a:ext>
            </a:extLst>
          </p:cNvPr>
          <p:cNvSpPr txBox="1"/>
          <p:nvPr/>
        </p:nvSpPr>
        <p:spPr>
          <a:xfrm>
            <a:off x="4621730" y="1590809"/>
            <a:ext cx="4662195" cy="1200329"/>
          </a:xfrm>
          <a:prstGeom prst="rect">
            <a:avLst/>
          </a:prstGeom>
          <a:noFill/>
        </p:spPr>
        <p:txBody>
          <a:bodyPr wrap="square" rtlCol="0">
            <a:spAutoFit/>
          </a:bodyPr>
          <a:lstStyle/>
          <a:p>
            <a:r>
              <a:rPr lang="en-US" dirty="0"/>
              <a:t>As given in the pie chart the repeated customers would most likely will not cancel around 76 % meanwhile the cancellation is around 23.93 %.</a:t>
            </a:r>
            <a:endParaRPr lang="en-IN"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17. Visualize the distribution of reserved and assigned room types. Analyze whether guests tend to receive the room type they initially reserved</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02878" y="4534549"/>
            <a:ext cx="4154375" cy="1754326"/>
          </a:xfrm>
          <a:prstGeom prst="rect">
            <a:avLst/>
          </a:prstGeom>
          <a:noFill/>
        </p:spPr>
        <p:txBody>
          <a:bodyPr wrap="square" rtlCol="0">
            <a:spAutoFit/>
          </a:bodyPr>
          <a:lstStyle/>
          <a:p>
            <a:r>
              <a:rPr lang="en-US" dirty="0"/>
              <a:t>The customers who reserved /  requested their specific room type and got their room preferred for 87.51% of the customers, whereas the remaining 12.49% of the customers haven’t got their preferred room</a:t>
            </a:r>
          </a:p>
        </p:txBody>
      </p:sp>
      <p:pic>
        <p:nvPicPr>
          <p:cNvPr id="5" name="Picture 4">
            <a:extLst>
              <a:ext uri="{FF2B5EF4-FFF2-40B4-BE49-F238E27FC236}">
                <a16:creationId xmlns:a16="http://schemas.microsoft.com/office/drawing/2014/main" id="{92E59C6C-3B05-C834-2C27-1074F197CABF}"/>
              </a:ext>
            </a:extLst>
          </p:cNvPr>
          <p:cNvPicPr>
            <a:picLocks noChangeAspect="1"/>
          </p:cNvPicPr>
          <p:nvPr/>
        </p:nvPicPr>
        <p:blipFill>
          <a:blip r:embed="rId3"/>
          <a:stretch>
            <a:fillRect/>
          </a:stretch>
        </p:blipFill>
        <p:spPr>
          <a:xfrm>
            <a:off x="1239691" y="1081312"/>
            <a:ext cx="3105150" cy="2219325"/>
          </a:xfrm>
          <a:prstGeom prst="rect">
            <a:avLst/>
          </a:prstGeom>
        </p:spPr>
      </p:pic>
      <p:pic>
        <p:nvPicPr>
          <p:cNvPr id="10" name="Picture 9">
            <a:extLst>
              <a:ext uri="{FF2B5EF4-FFF2-40B4-BE49-F238E27FC236}">
                <a16:creationId xmlns:a16="http://schemas.microsoft.com/office/drawing/2014/main" id="{5C3A3662-01C0-CBCE-7978-DEE852BC92BC}"/>
              </a:ext>
            </a:extLst>
          </p:cNvPr>
          <p:cNvPicPr>
            <a:picLocks noChangeAspect="1"/>
          </p:cNvPicPr>
          <p:nvPr/>
        </p:nvPicPr>
        <p:blipFill>
          <a:blip r:embed="rId4"/>
          <a:stretch>
            <a:fillRect/>
          </a:stretch>
        </p:blipFill>
        <p:spPr>
          <a:xfrm>
            <a:off x="5968967" y="4191680"/>
            <a:ext cx="4676775" cy="2524125"/>
          </a:xfrm>
          <a:prstGeom prst="rect">
            <a:avLst/>
          </a:prstGeom>
        </p:spPr>
      </p:pic>
    </p:spTree>
    <p:extLst>
      <p:ext uri="{BB962C8B-B14F-4D97-AF65-F5344CB8AC3E}">
        <p14:creationId xmlns:p14="http://schemas.microsoft.com/office/powerpoint/2010/main" val="45954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dirty="0">
                <a:solidFill>
                  <a:srgbClr val="24292E"/>
                </a:solidFill>
                <a:latin typeface="Plus Jakarta Sans"/>
              </a:rPr>
              <a:t>18. In</a:t>
            </a:r>
            <a:r>
              <a:rPr lang="en-US" sz="2000" b="1" i="0" dirty="0">
                <a:solidFill>
                  <a:srgbClr val="24292E"/>
                </a:solidFill>
                <a:effectLst/>
                <a:latin typeface="Plus Jakarta Sans"/>
              </a:rPr>
              <a:t>vestigate the relationship between the number of booking changes made by guests and their likelihood of canceling a booking.</a:t>
            </a:r>
          </a:p>
        </p:txBody>
      </p:sp>
      <p:sp>
        <p:nvSpPr>
          <p:cNvPr id="6" name="TextBox 5">
            <a:extLst>
              <a:ext uri="{FF2B5EF4-FFF2-40B4-BE49-F238E27FC236}">
                <a16:creationId xmlns:a16="http://schemas.microsoft.com/office/drawing/2014/main" id="{62093797-645C-3D26-6022-86CB19EA18D9}"/>
              </a:ext>
            </a:extLst>
          </p:cNvPr>
          <p:cNvSpPr txBox="1"/>
          <p:nvPr/>
        </p:nvSpPr>
        <p:spPr>
          <a:xfrm>
            <a:off x="5519929" y="1745586"/>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19. Analyze room type preferences based on customer types (e.g., Transient, Group) and identify any patterns in room type selection.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96184" y="4665479"/>
            <a:ext cx="4154375" cy="1200329"/>
          </a:xfrm>
          <a:prstGeom prst="rect">
            <a:avLst/>
          </a:prstGeom>
          <a:noFill/>
        </p:spPr>
        <p:txBody>
          <a:bodyPr wrap="square" rtlCol="0">
            <a:spAutoFit/>
          </a:bodyPr>
          <a:lstStyle/>
          <a:p>
            <a:r>
              <a:rPr lang="en-US" dirty="0"/>
              <a:t>The most demanded room type is the A type room in which 62.03% of the customers and D type room is in 2</a:t>
            </a:r>
            <a:r>
              <a:rPr lang="en-US" baseline="30000" dirty="0"/>
              <a:t>nd</a:t>
            </a:r>
            <a:r>
              <a:rPr lang="en-US" dirty="0"/>
              <a:t> with around 21.21% of the whole lot.</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12" name="Picture 11">
            <a:extLst>
              <a:ext uri="{FF2B5EF4-FFF2-40B4-BE49-F238E27FC236}">
                <a16:creationId xmlns:a16="http://schemas.microsoft.com/office/drawing/2014/main" id="{FA35FD10-6E10-B06A-D747-1A60C8FF73B6}"/>
              </a:ext>
            </a:extLst>
          </p:cNvPr>
          <p:cNvPicPr>
            <a:picLocks noChangeAspect="1"/>
          </p:cNvPicPr>
          <p:nvPr/>
        </p:nvPicPr>
        <p:blipFill>
          <a:blip r:embed="rId4"/>
          <a:stretch>
            <a:fillRect/>
          </a:stretch>
        </p:blipFill>
        <p:spPr>
          <a:xfrm>
            <a:off x="5932362" y="4019089"/>
            <a:ext cx="5296837" cy="2493110"/>
          </a:xfrm>
          <a:prstGeom prst="rect">
            <a:avLst/>
          </a:prstGeom>
        </p:spPr>
      </p:pic>
    </p:spTree>
    <p:extLst>
      <p:ext uri="{BB962C8B-B14F-4D97-AF65-F5344CB8AC3E}">
        <p14:creationId xmlns:p14="http://schemas.microsoft.com/office/powerpoint/2010/main" val="4090943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20. Analyze whether guests who make multiple bookings tend to consistently request the same room type or if their preferences change over time.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89510" y="1727702"/>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19. Analyze room type preferences based on customer types (e.g., Transient, Group) and identify any patterns in room type selection.</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496184" y="4665479"/>
            <a:ext cx="4154375" cy="1200329"/>
          </a:xfrm>
          <a:prstGeom prst="rect">
            <a:avLst/>
          </a:prstGeom>
          <a:noFill/>
        </p:spPr>
        <p:txBody>
          <a:bodyPr wrap="square" rtlCol="0">
            <a:spAutoFit/>
          </a:bodyPr>
          <a:lstStyle/>
          <a:p>
            <a:r>
              <a:rPr lang="en-US" dirty="0"/>
              <a:t>The most assigned people are from the Transient type of customer  which overall is at 87% for Assigned and 12.49% for Not Assigned.</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8" name="Picture 7">
            <a:extLst>
              <a:ext uri="{FF2B5EF4-FFF2-40B4-BE49-F238E27FC236}">
                <a16:creationId xmlns:a16="http://schemas.microsoft.com/office/drawing/2014/main" id="{FAC637FA-5047-2F58-9A62-CEA75FE6B871}"/>
              </a:ext>
            </a:extLst>
          </p:cNvPr>
          <p:cNvPicPr>
            <a:picLocks noChangeAspect="1"/>
          </p:cNvPicPr>
          <p:nvPr/>
        </p:nvPicPr>
        <p:blipFill>
          <a:blip r:embed="rId4"/>
          <a:stretch>
            <a:fillRect/>
          </a:stretch>
        </p:blipFill>
        <p:spPr>
          <a:xfrm>
            <a:off x="5816080" y="4049851"/>
            <a:ext cx="5629115" cy="2199129"/>
          </a:xfrm>
          <a:prstGeom prst="rect">
            <a:avLst/>
          </a:prstGeom>
        </p:spPr>
      </p:pic>
    </p:spTree>
    <p:extLst>
      <p:ext uri="{BB962C8B-B14F-4D97-AF65-F5344CB8AC3E}">
        <p14:creationId xmlns:p14="http://schemas.microsoft.com/office/powerpoint/2010/main" val="80727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5A35A-7868-CC5D-2465-DC20B15E7025}"/>
              </a:ext>
            </a:extLst>
          </p:cNvPr>
          <p:cNvSpPr txBox="1"/>
          <p:nvPr/>
        </p:nvSpPr>
        <p:spPr>
          <a:xfrm>
            <a:off x="1186775" y="437587"/>
            <a:ext cx="10097310" cy="5693866"/>
          </a:xfrm>
          <a:prstGeom prst="rect">
            <a:avLst/>
          </a:prstGeom>
          <a:noFill/>
        </p:spPr>
        <p:txBody>
          <a:bodyPr wrap="square">
            <a:spAutoFit/>
          </a:bodyPr>
          <a:lstStyle/>
          <a:p>
            <a:pPr algn="l"/>
            <a:r>
              <a:rPr lang="en-US" sz="1600" b="1" i="0" dirty="0">
                <a:solidFill>
                  <a:srgbClr val="252423"/>
                </a:solidFill>
                <a:effectLst/>
                <a:latin typeface="Segoe UI" panose="020B0502040204020203" pitchFamily="34" charset="0"/>
              </a:rPr>
              <a:t>Valuable Insights:</a:t>
            </a:r>
            <a:r>
              <a:rPr lang="en-US" sz="1400" b="0" i="0" dirty="0">
                <a:solidFill>
                  <a:srgbClr val="252423"/>
                </a:solidFill>
                <a:effectLst/>
                <a:latin typeface="Segoe UI" panose="020B0502040204020203" pitchFamily="34" charset="0"/>
              </a:rPr>
              <a:t> The Power BI dashboard using the Hotels' Database provides valuable insights into the hotels' performance and operations. It presents data-driven analytics on hotel types, popular meals, and Room options. Hotel owners can gain a deeper understanding of customer preferences, bestselling rooms, and effective marketing strategies.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Improvement Focus:</a:t>
            </a:r>
            <a:r>
              <a:rPr lang="en-US" sz="1400" b="0" i="0" dirty="0">
                <a:solidFill>
                  <a:srgbClr val="252423"/>
                </a:solidFill>
                <a:effectLst/>
                <a:latin typeface="Segoe UI" panose="020B0502040204020203" pitchFamily="34" charset="0"/>
              </a:rPr>
              <a:t> The dashboard helps the hotels focus on areas that require improvement. By analyzing holiday trends, countries, and ADR, the dashboard identifies opportunities to optimize sales and increase revenue. It enables the hotel to refine its efficiency and distribution strategies to better cater to customer demands.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Evaluation of Effectiveness:</a:t>
            </a:r>
            <a:r>
              <a:rPr lang="en-US" sz="2000" b="0" i="0" dirty="0">
                <a:solidFill>
                  <a:srgbClr val="252423"/>
                </a:solidFill>
                <a:effectLst/>
                <a:latin typeface="Segoe UI" panose="020B0502040204020203" pitchFamily="34" charset="0"/>
              </a:rPr>
              <a:t> </a:t>
            </a:r>
            <a:r>
              <a:rPr lang="en-US" sz="1400" b="0" i="0" dirty="0">
                <a:solidFill>
                  <a:srgbClr val="252423"/>
                </a:solidFill>
                <a:effectLst/>
                <a:latin typeface="Segoe UI" panose="020B0502040204020203" pitchFamily="34" charset="0"/>
              </a:rPr>
              <a:t>The dashboard facilitates the evaluation of various aspects of the hotel business. It assesses the effectiveness of discounts on reservations, the impact of different types of hotel &amp; room, and the success satisfied customers. With this evaluation, the hotel can make data-driven decisions to enhance its overall effectiveness and have more customers.</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Trend Identification:</a:t>
            </a:r>
            <a:r>
              <a:rPr lang="en-US" sz="1400" b="0" i="0" dirty="0">
                <a:solidFill>
                  <a:srgbClr val="252423"/>
                </a:solidFill>
                <a:effectLst/>
                <a:latin typeface="Segoe UI" panose="020B0502040204020203" pitchFamily="34" charset="0"/>
              </a:rPr>
              <a:t> Using historical booking data and guest details, the dashboard identifies the customers' arrival over time. It helps identify seasonal patterns, bestselling rooms and meals in specific periods. This trend identification empowers the hotels to plan for future developments and attract customers more .</a:t>
            </a:r>
          </a:p>
          <a:p>
            <a:pPr algn="l"/>
            <a:br>
              <a:rPr lang="en-US" sz="1400" b="0" i="0" dirty="0">
                <a:solidFill>
                  <a:srgbClr val="252423"/>
                </a:solidFill>
                <a:effectLst/>
                <a:latin typeface="Segoe UI" panose="020B0502040204020203" pitchFamily="34" charset="0"/>
              </a:rPr>
            </a:br>
            <a:endParaRPr lang="en-US" sz="1400" b="0" i="0" dirty="0">
              <a:solidFill>
                <a:srgbClr val="252423"/>
              </a:solidFill>
              <a:effectLst/>
              <a:latin typeface="Segoe UI" panose="020B0502040204020203" pitchFamily="34" charset="0"/>
            </a:endParaRPr>
          </a:p>
          <a:p>
            <a:pPr algn="l"/>
            <a:r>
              <a:rPr lang="en-US" sz="1600" b="1" i="0" dirty="0">
                <a:solidFill>
                  <a:srgbClr val="252423"/>
                </a:solidFill>
                <a:effectLst/>
                <a:latin typeface="Segoe UI" panose="020B0502040204020203" pitchFamily="34" charset="0"/>
              </a:rPr>
              <a:t>Comprehensive Understanding:</a:t>
            </a:r>
            <a:r>
              <a:rPr lang="en-US" sz="1400" b="0" i="0" dirty="0">
                <a:solidFill>
                  <a:srgbClr val="252423"/>
                </a:solidFill>
                <a:effectLst/>
                <a:latin typeface="Segoe UI" panose="020B0502040204020203" pitchFamily="34" charset="0"/>
              </a:rPr>
              <a:t> The Power BI dashboard offers a comprehensive understanding of the hotels' operations. By presenting data on rooms occupied, meal &amp; stay, and special requests required, hotel owners can have a holistic view of the business. This comprehensive understanding enables better decision-making and a more cohesive strategy across all aspects of the Hotel business.</a:t>
            </a:r>
          </a:p>
        </p:txBody>
      </p:sp>
    </p:spTree>
    <p:extLst>
      <p:ext uri="{BB962C8B-B14F-4D97-AF65-F5344CB8AC3E}">
        <p14:creationId xmlns:p14="http://schemas.microsoft.com/office/powerpoint/2010/main" val="186384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20. Analyze whether guests who make multiple bookings tend to consistently request the same room type or if their preferences change over time.</a:t>
            </a:r>
          </a:p>
        </p:txBody>
      </p:sp>
      <p:sp>
        <p:nvSpPr>
          <p:cNvPr id="6" name="TextBox 5">
            <a:extLst>
              <a:ext uri="{FF2B5EF4-FFF2-40B4-BE49-F238E27FC236}">
                <a16:creationId xmlns:a16="http://schemas.microsoft.com/office/drawing/2014/main" id="{62093797-645C-3D26-6022-86CB19EA18D9}"/>
              </a:ext>
            </a:extLst>
          </p:cNvPr>
          <p:cNvSpPr txBox="1"/>
          <p:nvPr/>
        </p:nvSpPr>
        <p:spPr>
          <a:xfrm>
            <a:off x="5489510" y="1727702"/>
            <a:ext cx="4662195" cy="1015663"/>
          </a:xfrm>
          <a:prstGeom prst="rect">
            <a:avLst/>
          </a:prstGeom>
          <a:noFill/>
        </p:spPr>
        <p:txBody>
          <a:bodyPr wrap="square" rtlCol="0">
            <a:spAutoFit/>
          </a:bodyPr>
          <a:lstStyle/>
          <a:p>
            <a:r>
              <a:rPr lang="en-US" sz="2000" dirty="0"/>
              <a:t>The most customers who made booking changes are the customers who did not cancel and made only 1 change.</a:t>
            </a:r>
            <a:endParaRPr lang="en-IN" sz="2000" dirty="0"/>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707886"/>
          </a:xfrm>
          <a:prstGeom prst="rect">
            <a:avLst/>
          </a:prstGeom>
          <a:noFill/>
        </p:spPr>
        <p:txBody>
          <a:bodyPr wrap="square">
            <a:spAutoFit/>
          </a:bodyPr>
          <a:lstStyle/>
          <a:p>
            <a:pPr algn="l"/>
            <a:r>
              <a:rPr lang="en-US" sz="2000" b="1" i="0" dirty="0">
                <a:solidFill>
                  <a:srgbClr val="24292E"/>
                </a:solidFill>
                <a:effectLst/>
                <a:latin typeface="Plus Jakarta Sans"/>
              </a:rPr>
              <a:t>21. Provide an overview of reservation statuses over time, including the percentage of canceled, checked-out, and no-show bookings.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85876" y="4665479"/>
            <a:ext cx="4364684" cy="1200329"/>
          </a:xfrm>
          <a:prstGeom prst="rect">
            <a:avLst/>
          </a:prstGeom>
          <a:noFill/>
        </p:spPr>
        <p:txBody>
          <a:bodyPr wrap="square" rtlCol="0">
            <a:spAutoFit/>
          </a:bodyPr>
          <a:lstStyle/>
          <a:p>
            <a:r>
              <a:rPr lang="en-US" dirty="0"/>
              <a:t>In the Pie chart, there are 62.96% of Check-Out customers , 36.03% of Cancelled customers and 1.01% of No-Show customers.</a:t>
            </a:r>
          </a:p>
        </p:txBody>
      </p:sp>
      <p:pic>
        <p:nvPicPr>
          <p:cNvPr id="4" name="Picture 3">
            <a:extLst>
              <a:ext uri="{FF2B5EF4-FFF2-40B4-BE49-F238E27FC236}">
                <a16:creationId xmlns:a16="http://schemas.microsoft.com/office/drawing/2014/main" id="{1152D45C-780A-D337-D045-1DBEAF2808E1}"/>
              </a:ext>
            </a:extLst>
          </p:cNvPr>
          <p:cNvPicPr>
            <a:picLocks noChangeAspect="1"/>
          </p:cNvPicPr>
          <p:nvPr/>
        </p:nvPicPr>
        <p:blipFill>
          <a:blip r:embed="rId3"/>
          <a:stretch>
            <a:fillRect/>
          </a:stretch>
        </p:blipFill>
        <p:spPr>
          <a:xfrm>
            <a:off x="1146533" y="1310195"/>
            <a:ext cx="4044432" cy="1916763"/>
          </a:xfrm>
          <a:prstGeom prst="rect">
            <a:avLst/>
          </a:prstGeom>
        </p:spPr>
      </p:pic>
      <p:pic>
        <p:nvPicPr>
          <p:cNvPr id="5" name="Picture 4">
            <a:extLst>
              <a:ext uri="{FF2B5EF4-FFF2-40B4-BE49-F238E27FC236}">
                <a16:creationId xmlns:a16="http://schemas.microsoft.com/office/drawing/2014/main" id="{AC8979E9-DA93-2756-C498-689C790E8D13}"/>
              </a:ext>
            </a:extLst>
          </p:cNvPr>
          <p:cNvPicPr>
            <a:picLocks noChangeAspect="1"/>
          </p:cNvPicPr>
          <p:nvPr/>
        </p:nvPicPr>
        <p:blipFill>
          <a:blip r:embed="rId4"/>
          <a:stretch>
            <a:fillRect/>
          </a:stretch>
        </p:blipFill>
        <p:spPr>
          <a:xfrm>
            <a:off x="6096000" y="4055968"/>
            <a:ext cx="4810125" cy="2419350"/>
          </a:xfrm>
          <a:prstGeom prst="rect">
            <a:avLst/>
          </a:prstGeom>
        </p:spPr>
      </p:pic>
    </p:spTree>
    <p:extLst>
      <p:ext uri="{BB962C8B-B14F-4D97-AF65-F5344CB8AC3E}">
        <p14:creationId xmlns:p14="http://schemas.microsoft.com/office/powerpoint/2010/main" val="565817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A8A09-2568-3F48-9C8D-CEE42FF121F5}"/>
              </a:ext>
            </a:extLst>
          </p:cNvPr>
          <p:cNvSpPr txBox="1"/>
          <p:nvPr/>
        </p:nvSpPr>
        <p:spPr>
          <a:xfrm>
            <a:off x="962802" y="373426"/>
            <a:ext cx="9188903" cy="707886"/>
          </a:xfrm>
          <a:prstGeom prst="rect">
            <a:avLst/>
          </a:prstGeom>
          <a:noFill/>
        </p:spPr>
        <p:txBody>
          <a:bodyPr wrap="square">
            <a:spAutoFit/>
          </a:bodyPr>
          <a:lstStyle/>
          <a:p>
            <a:pPr algn="l"/>
            <a:r>
              <a:rPr lang="en-US" sz="2000" b="1" i="0" dirty="0">
                <a:solidFill>
                  <a:srgbClr val="24292E"/>
                </a:solidFill>
                <a:effectLst/>
                <a:latin typeface="Plus Jakarta Sans"/>
              </a:rPr>
              <a:t>22. Analyze trends in reservation status dates, such as the busiest checkout dates or patterns in cancellations by month.</a:t>
            </a:r>
          </a:p>
        </p:txBody>
      </p:sp>
      <p:sp>
        <p:nvSpPr>
          <p:cNvPr id="9" name="TextBox 8">
            <a:extLst>
              <a:ext uri="{FF2B5EF4-FFF2-40B4-BE49-F238E27FC236}">
                <a16:creationId xmlns:a16="http://schemas.microsoft.com/office/drawing/2014/main" id="{48F393FA-F0E7-51D5-A535-986932555187}"/>
              </a:ext>
            </a:extLst>
          </p:cNvPr>
          <p:cNvSpPr txBox="1"/>
          <p:nvPr/>
        </p:nvSpPr>
        <p:spPr>
          <a:xfrm>
            <a:off x="962801" y="3311203"/>
            <a:ext cx="8778357" cy="1015663"/>
          </a:xfrm>
          <a:prstGeom prst="rect">
            <a:avLst/>
          </a:prstGeom>
          <a:noFill/>
        </p:spPr>
        <p:txBody>
          <a:bodyPr wrap="square">
            <a:spAutoFit/>
          </a:bodyPr>
          <a:lstStyle/>
          <a:p>
            <a:pPr algn="l"/>
            <a:r>
              <a:rPr lang="en-US" sz="2000" b="1" i="0" dirty="0">
                <a:solidFill>
                  <a:srgbClr val="24292E"/>
                </a:solidFill>
                <a:effectLst/>
                <a:latin typeface="Plus Jakarta Sans"/>
              </a:rPr>
              <a:t>23. Visualize how reservation statuses vary across different customer types (e.g., Transient, Group) and identify if certain customer types are more likely to result in cancellations or no-shows.</a:t>
            </a:r>
          </a:p>
        </p:txBody>
      </p:sp>
      <p:sp>
        <p:nvSpPr>
          <p:cNvPr id="13" name="TextBox 12">
            <a:extLst>
              <a:ext uri="{FF2B5EF4-FFF2-40B4-BE49-F238E27FC236}">
                <a16:creationId xmlns:a16="http://schemas.microsoft.com/office/drawing/2014/main" id="{3EF3590E-E955-30D4-6FB5-C74048C49162}"/>
              </a:ext>
            </a:extLst>
          </p:cNvPr>
          <p:cNvSpPr txBox="1"/>
          <p:nvPr/>
        </p:nvSpPr>
        <p:spPr>
          <a:xfrm>
            <a:off x="1285876" y="4665479"/>
            <a:ext cx="4364684" cy="1200329"/>
          </a:xfrm>
          <a:prstGeom prst="rect">
            <a:avLst/>
          </a:prstGeom>
          <a:noFill/>
        </p:spPr>
        <p:txBody>
          <a:bodyPr wrap="square" rtlCol="0">
            <a:spAutoFit/>
          </a:bodyPr>
          <a:lstStyle/>
          <a:p>
            <a:r>
              <a:rPr lang="en-US" dirty="0"/>
              <a:t>The most ADR from the reservation status and the most type of customers are the Transient customers whose being Checked Out.</a:t>
            </a:r>
          </a:p>
        </p:txBody>
      </p:sp>
      <p:pic>
        <p:nvPicPr>
          <p:cNvPr id="7" name="Picture 6">
            <a:extLst>
              <a:ext uri="{FF2B5EF4-FFF2-40B4-BE49-F238E27FC236}">
                <a16:creationId xmlns:a16="http://schemas.microsoft.com/office/drawing/2014/main" id="{E767C7B5-90CC-A282-9944-F7699714BA08}"/>
              </a:ext>
            </a:extLst>
          </p:cNvPr>
          <p:cNvPicPr>
            <a:picLocks noChangeAspect="1"/>
          </p:cNvPicPr>
          <p:nvPr/>
        </p:nvPicPr>
        <p:blipFill>
          <a:blip r:embed="rId3"/>
          <a:stretch>
            <a:fillRect/>
          </a:stretch>
        </p:blipFill>
        <p:spPr>
          <a:xfrm>
            <a:off x="1150774" y="1148593"/>
            <a:ext cx="9000931" cy="1961135"/>
          </a:xfrm>
          <a:prstGeom prst="rect">
            <a:avLst/>
          </a:prstGeom>
        </p:spPr>
      </p:pic>
      <p:pic>
        <p:nvPicPr>
          <p:cNvPr id="10" name="Picture 9">
            <a:extLst>
              <a:ext uri="{FF2B5EF4-FFF2-40B4-BE49-F238E27FC236}">
                <a16:creationId xmlns:a16="http://schemas.microsoft.com/office/drawing/2014/main" id="{9D699D95-4134-B388-707A-C7D9D1F40327}"/>
              </a:ext>
            </a:extLst>
          </p:cNvPr>
          <p:cNvPicPr>
            <a:picLocks noChangeAspect="1"/>
          </p:cNvPicPr>
          <p:nvPr/>
        </p:nvPicPr>
        <p:blipFill>
          <a:blip r:embed="rId4"/>
          <a:stretch>
            <a:fillRect/>
          </a:stretch>
        </p:blipFill>
        <p:spPr>
          <a:xfrm>
            <a:off x="5650560" y="4147042"/>
            <a:ext cx="5690390" cy="2103671"/>
          </a:xfrm>
          <a:prstGeom prst="rect">
            <a:avLst/>
          </a:prstGeom>
        </p:spPr>
      </p:pic>
    </p:spTree>
    <p:extLst>
      <p:ext uri="{BB962C8B-B14F-4D97-AF65-F5344CB8AC3E}">
        <p14:creationId xmlns:p14="http://schemas.microsoft.com/office/powerpoint/2010/main" val="3636744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FA23B-4E17-AD23-90D8-6C42862037C6}"/>
              </a:ext>
            </a:extLst>
          </p:cNvPr>
          <p:cNvSpPr/>
          <p:nvPr/>
        </p:nvSpPr>
        <p:spPr>
          <a:xfrm>
            <a:off x="2619887" y="2967335"/>
            <a:ext cx="6952224" cy="923330"/>
          </a:xfrm>
          <a:prstGeom prst="rect">
            <a:avLst/>
          </a:prstGeom>
          <a:noFill/>
          <a:ln>
            <a:solidFill>
              <a:schemeClr val="tx1"/>
            </a:solidFill>
          </a:ln>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EDA</a:t>
            </a:r>
            <a:r>
              <a:rPr lang="en-US" sz="5400" b="0" cap="none" spc="0" dirty="0">
                <a:ln w="0"/>
                <a:solidFill>
                  <a:schemeClr val="tx1"/>
                </a:solidFill>
                <a:effectLst>
                  <a:outerShdw blurRad="38100" dist="19050" dir="2700000" algn="tl" rotWithShape="0">
                    <a:schemeClr val="dk1">
                      <a:alpha val="40000"/>
                    </a:schemeClr>
                  </a:outerShdw>
                </a:effectLst>
              </a:rPr>
              <a:t> Problem Statement</a:t>
            </a:r>
          </a:p>
        </p:txBody>
      </p:sp>
    </p:spTree>
    <p:extLst>
      <p:ext uri="{BB962C8B-B14F-4D97-AF65-F5344CB8AC3E}">
        <p14:creationId xmlns:p14="http://schemas.microsoft.com/office/powerpoint/2010/main" val="3164938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C052D-2036-8DE7-9F6F-A10E50C2D927}"/>
              </a:ext>
            </a:extLst>
          </p:cNvPr>
          <p:cNvPicPr>
            <a:picLocks noChangeAspect="1"/>
          </p:cNvPicPr>
          <p:nvPr/>
        </p:nvPicPr>
        <p:blipFill>
          <a:blip r:embed="rId3"/>
          <a:stretch>
            <a:fillRect/>
          </a:stretch>
        </p:blipFill>
        <p:spPr>
          <a:xfrm>
            <a:off x="0" y="1542502"/>
            <a:ext cx="12192000" cy="4594087"/>
          </a:xfrm>
          <a:prstGeom prst="rect">
            <a:avLst/>
          </a:prstGeom>
        </p:spPr>
      </p:pic>
      <p:sp>
        <p:nvSpPr>
          <p:cNvPr id="6" name="TextBox 5">
            <a:extLst>
              <a:ext uri="{FF2B5EF4-FFF2-40B4-BE49-F238E27FC236}">
                <a16:creationId xmlns:a16="http://schemas.microsoft.com/office/drawing/2014/main" id="{323334E8-1FE4-D1A9-2E04-76DDA157A0CC}"/>
              </a:ext>
            </a:extLst>
          </p:cNvPr>
          <p:cNvSpPr txBox="1"/>
          <p:nvPr/>
        </p:nvSpPr>
        <p:spPr>
          <a:xfrm>
            <a:off x="1602532" y="558579"/>
            <a:ext cx="9314283"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arrival dates, including the most common arrival days and summary statistics for lead times</a:t>
            </a:r>
            <a:endParaRPr lang="en-IN" sz="2400" b="1" dirty="0"/>
          </a:p>
        </p:txBody>
      </p:sp>
    </p:spTree>
    <p:extLst>
      <p:ext uri="{BB962C8B-B14F-4D97-AF65-F5344CB8AC3E}">
        <p14:creationId xmlns:p14="http://schemas.microsoft.com/office/powerpoint/2010/main" val="345265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8597F-00FD-75A0-EEFC-04E88A3B5BA8}"/>
              </a:ext>
            </a:extLst>
          </p:cNvPr>
          <p:cNvPicPr>
            <a:picLocks noChangeAspect="1"/>
          </p:cNvPicPr>
          <p:nvPr/>
        </p:nvPicPr>
        <p:blipFill>
          <a:blip r:embed="rId3"/>
          <a:stretch>
            <a:fillRect/>
          </a:stretch>
        </p:blipFill>
        <p:spPr>
          <a:xfrm>
            <a:off x="0" y="1409543"/>
            <a:ext cx="12192000" cy="4915992"/>
          </a:xfrm>
          <a:prstGeom prst="rect">
            <a:avLst/>
          </a:prstGeom>
        </p:spPr>
      </p:pic>
      <p:sp>
        <p:nvSpPr>
          <p:cNvPr id="6" name="TextBox 5">
            <a:extLst>
              <a:ext uri="{FF2B5EF4-FFF2-40B4-BE49-F238E27FC236}">
                <a16:creationId xmlns:a16="http://schemas.microsoft.com/office/drawing/2014/main" id="{9C73B6C7-897C-CF0A-176A-F7F6F82D8127}"/>
              </a:ext>
            </a:extLst>
          </p:cNvPr>
          <p:cNvSpPr txBox="1"/>
          <p:nvPr/>
        </p:nvSpPr>
        <p:spPr>
          <a:xfrm>
            <a:off x="1844740" y="420498"/>
            <a:ext cx="8502520" cy="830997"/>
          </a:xfrm>
          <a:prstGeom prst="rect">
            <a:avLst/>
          </a:prstGeom>
          <a:noFill/>
        </p:spPr>
        <p:txBody>
          <a:bodyPr wrap="square">
            <a:spAutoFit/>
          </a:bodyPr>
          <a:lstStyle/>
          <a:p>
            <a:pPr algn="l"/>
            <a:r>
              <a:rPr lang="en-US" sz="2400" b="1" i="0" dirty="0">
                <a:solidFill>
                  <a:srgbClr val="24292E"/>
                </a:solidFill>
                <a:effectLst/>
                <a:latin typeface="Plus Jakarta Sans"/>
              </a:rPr>
              <a:t>Identify peak booking months and analyze reasons for spikes in bookings, including holidays or events.</a:t>
            </a:r>
          </a:p>
        </p:txBody>
      </p:sp>
    </p:spTree>
    <p:extLst>
      <p:ext uri="{BB962C8B-B14F-4D97-AF65-F5344CB8AC3E}">
        <p14:creationId xmlns:p14="http://schemas.microsoft.com/office/powerpoint/2010/main" val="183136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AB8F3-4CAD-1E40-9E20-EA6AC3E8BEEE}"/>
              </a:ext>
            </a:extLst>
          </p:cNvPr>
          <p:cNvPicPr>
            <a:picLocks noChangeAspect="1"/>
          </p:cNvPicPr>
          <p:nvPr/>
        </p:nvPicPr>
        <p:blipFill>
          <a:blip r:embed="rId3"/>
          <a:stretch>
            <a:fillRect/>
          </a:stretch>
        </p:blipFill>
        <p:spPr>
          <a:xfrm>
            <a:off x="0" y="1706456"/>
            <a:ext cx="12192000" cy="4434132"/>
          </a:xfrm>
          <a:prstGeom prst="rect">
            <a:avLst/>
          </a:prstGeom>
        </p:spPr>
      </p:pic>
      <p:sp>
        <p:nvSpPr>
          <p:cNvPr id="5" name="TextBox 4">
            <a:extLst>
              <a:ext uri="{FF2B5EF4-FFF2-40B4-BE49-F238E27FC236}">
                <a16:creationId xmlns:a16="http://schemas.microsoft.com/office/drawing/2014/main" id="{B2FC5D6A-C2CC-9F11-B717-2FECD5680373}"/>
              </a:ext>
            </a:extLst>
          </p:cNvPr>
          <p:cNvSpPr txBox="1"/>
          <p:nvPr/>
        </p:nvSpPr>
        <p:spPr>
          <a:xfrm>
            <a:off x="2059733" y="549248"/>
            <a:ext cx="7672096" cy="830997"/>
          </a:xfrm>
          <a:prstGeom prst="rect">
            <a:avLst/>
          </a:prstGeom>
          <a:noFill/>
        </p:spPr>
        <p:txBody>
          <a:bodyPr wrap="square">
            <a:spAutoFit/>
          </a:bodyPr>
          <a:lstStyle/>
          <a:p>
            <a:r>
              <a:rPr lang="en-US" sz="2400" b="1" i="0" dirty="0">
                <a:solidFill>
                  <a:srgbClr val="24292E"/>
                </a:solidFill>
                <a:effectLst/>
                <a:latin typeface="Plus Jakarta Sans"/>
              </a:rPr>
              <a:t>Calculate the average length of stays for different hotel types and explore variations by meal plans</a:t>
            </a:r>
            <a:endParaRPr lang="en-IN" sz="2400" b="1" dirty="0"/>
          </a:p>
        </p:txBody>
      </p:sp>
    </p:spTree>
    <p:extLst>
      <p:ext uri="{BB962C8B-B14F-4D97-AF65-F5344CB8AC3E}">
        <p14:creationId xmlns:p14="http://schemas.microsoft.com/office/powerpoint/2010/main" val="2429727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FAC90-6231-1ADA-95BD-FE1A3EC78890}"/>
              </a:ext>
            </a:extLst>
          </p:cNvPr>
          <p:cNvPicPr>
            <a:picLocks noChangeAspect="1"/>
          </p:cNvPicPr>
          <p:nvPr/>
        </p:nvPicPr>
        <p:blipFill>
          <a:blip r:embed="rId3"/>
          <a:stretch>
            <a:fillRect/>
          </a:stretch>
        </p:blipFill>
        <p:spPr>
          <a:xfrm>
            <a:off x="0" y="1504867"/>
            <a:ext cx="12192000" cy="4837312"/>
          </a:xfrm>
          <a:prstGeom prst="rect">
            <a:avLst/>
          </a:prstGeom>
        </p:spPr>
      </p:pic>
      <p:sp>
        <p:nvSpPr>
          <p:cNvPr id="5" name="TextBox 4">
            <a:extLst>
              <a:ext uri="{FF2B5EF4-FFF2-40B4-BE49-F238E27FC236}">
                <a16:creationId xmlns:a16="http://schemas.microsoft.com/office/drawing/2014/main" id="{640AD6F2-DA4C-663D-E23C-071DC79AE638}"/>
              </a:ext>
            </a:extLst>
          </p:cNvPr>
          <p:cNvSpPr txBox="1"/>
          <p:nvPr/>
        </p:nvSpPr>
        <p:spPr>
          <a:xfrm>
            <a:off x="1695450" y="515821"/>
            <a:ext cx="8801099" cy="830997"/>
          </a:xfrm>
          <a:prstGeom prst="rect">
            <a:avLst/>
          </a:prstGeom>
          <a:noFill/>
        </p:spPr>
        <p:txBody>
          <a:bodyPr wrap="square">
            <a:spAutoFit/>
          </a:bodyPr>
          <a:lstStyle/>
          <a:p>
            <a:pPr algn="l"/>
            <a:r>
              <a:rPr lang="en-US" sz="2400" b="1" i="0" dirty="0">
                <a:solidFill>
                  <a:srgbClr val="24292E"/>
                </a:solidFill>
                <a:effectLst/>
                <a:latin typeface="Plus Jakarta Sans"/>
              </a:rPr>
              <a:t>Analyze how booking patterns have evolved over the years, including year over year changes in bookings and cancellations.</a:t>
            </a:r>
          </a:p>
        </p:txBody>
      </p:sp>
    </p:spTree>
    <p:extLst>
      <p:ext uri="{BB962C8B-B14F-4D97-AF65-F5344CB8AC3E}">
        <p14:creationId xmlns:p14="http://schemas.microsoft.com/office/powerpoint/2010/main" val="108376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3B458-A706-87B1-EFC3-C26F3BCEBF58}"/>
              </a:ext>
            </a:extLst>
          </p:cNvPr>
          <p:cNvPicPr>
            <a:picLocks noChangeAspect="1"/>
          </p:cNvPicPr>
          <p:nvPr/>
        </p:nvPicPr>
        <p:blipFill>
          <a:blip r:embed="rId3"/>
          <a:stretch>
            <a:fillRect/>
          </a:stretch>
        </p:blipFill>
        <p:spPr>
          <a:xfrm>
            <a:off x="0" y="1975213"/>
            <a:ext cx="12192000" cy="4437793"/>
          </a:xfrm>
          <a:prstGeom prst="rect">
            <a:avLst/>
          </a:prstGeom>
        </p:spPr>
      </p:pic>
      <p:sp>
        <p:nvSpPr>
          <p:cNvPr id="5" name="TextBox 4">
            <a:extLst>
              <a:ext uri="{FF2B5EF4-FFF2-40B4-BE49-F238E27FC236}">
                <a16:creationId xmlns:a16="http://schemas.microsoft.com/office/drawing/2014/main" id="{DF5378CF-49BE-E54B-B787-81EBB42F45BB}"/>
              </a:ext>
            </a:extLst>
          </p:cNvPr>
          <p:cNvSpPr txBox="1"/>
          <p:nvPr/>
        </p:nvSpPr>
        <p:spPr>
          <a:xfrm>
            <a:off x="1886727" y="810504"/>
            <a:ext cx="8418545" cy="830997"/>
          </a:xfrm>
          <a:prstGeom prst="rect">
            <a:avLst/>
          </a:prstGeom>
          <a:noFill/>
        </p:spPr>
        <p:txBody>
          <a:bodyPr wrap="square">
            <a:spAutoFit/>
          </a:bodyPr>
          <a:lstStyle/>
          <a:p>
            <a:pPr algn="l"/>
            <a:r>
              <a:rPr lang="en-US" sz="2400" b="1" i="0" dirty="0">
                <a:solidFill>
                  <a:srgbClr val="24292E"/>
                </a:solidFill>
                <a:effectLst/>
                <a:latin typeface="Plus Jakarta Sans"/>
              </a:rPr>
              <a:t>Understand the distribution of the number of adults, children, and babies and identify any outliers.</a:t>
            </a:r>
          </a:p>
        </p:txBody>
      </p:sp>
    </p:spTree>
    <p:extLst>
      <p:ext uri="{BB962C8B-B14F-4D97-AF65-F5344CB8AC3E}">
        <p14:creationId xmlns:p14="http://schemas.microsoft.com/office/powerpoint/2010/main" val="29935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2D28-ECA6-9700-B657-089BECCE19B6}"/>
              </a:ext>
            </a:extLst>
          </p:cNvPr>
          <p:cNvPicPr>
            <a:picLocks noChangeAspect="1"/>
          </p:cNvPicPr>
          <p:nvPr/>
        </p:nvPicPr>
        <p:blipFill>
          <a:blip r:embed="rId3"/>
          <a:stretch>
            <a:fillRect/>
          </a:stretch>
        </p:blipFill>
        <p:spPr>
          <a:xfrm>
            <a:off x="0" y="2119136"/>
            <a:ext cx="12192000" cy="4075301"/>
          </a:xfrm>
          <a:prstGeom prst="rect">
            <a:avLst/>
          </a:prstGeom>
        </p:spPr>
      </p:pic>
      <p:sp>
        <p:nvSpPr>
          <p:cNvPr id="5" name="TextBox 4">
            <a:extLst>
              <a:ext uri="{FF2B5EF4-FFF2-40B4-BE49-F238E27FC236}">
                <a16:creationId xmlns:a16="http://schemas.microsoft.com/office/drawing/2014/main" id="{5F46B724-F9AF-A61F-E6F0-E0D09EBCC448}"/>
              </a:ext>
            </a:extLst>
          </p:cNvPr>
          <p:cNvSpPr txBox="1"/>
          <p:nvPr/>
        </p:nvSpPr>
        <p:spPr>
          <a:xfrm>
            <a:off x="2227294" y="819836"/>
            <a:ext cx="7737412" cy="830997"/>
          </a:xfrm>
          <a:prstGeom prst="rect">
            <a:avLst/>
          </a:prstGeom>
          <a:noFill/>
        </p:spPr>
        <p:txBody>
          <a:bodyPr wrap="square">
            <a:spAutoFit/>
          </a:bodyPr>
          <a:lstStyle/>
          <a:p>
            <a:r>
              <a:rPr lang="en-US" sz="2400" b="1" i="0" dirty="0">
                <a:solidFill>
                  <a:srgbClr val="24292E"/>
                </a:solidFill>
                <a:effectLst/>
                <a:latin typeface="Plus Jakarta Sans"/>
              </a:rPr>
              <a:t>Calculate summary statistics for ADR and explore differences between Resort Hotel and City Hotel bookings</a:t>
            </a:r>
            <a:endParaRPr lang="en-IN" sz="2400" b="1" dirty="0"/>
          </a:p>
        </p:txBody>
      </p:sp>
    </p:spTree>
    <p:extLst>
      <p:ext uri="{BB962C8B-B14F-4D97-AF65-F5344CB8AC3E}">
        <p14:creationId xmlns:p14="http://schemas.microsoft.com/office/powerpoint/2010/main" val="289722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7660-50B9-7AF5-25BD-12150B06AF3F}"/>
              </a:ext>
            </a:extLst>
          </p:cNvPr>
          <p:cNvPicPr>
            <a:picLocks noChangeAspect="1"/>
          </p:cNvPicPr>
          <p:nvPr/>
        </p:nvPicPr>
        <p:blipFill>
          <a:blip r:embed="rId3"/>
          <a:stretch>
            <a:fillRect/>
          </a:stretch>
        </p:blipFill>
        <p:spPr>
          <a:xfrm>
            <a:off x="0" y="1529175"/>
            <a:ext cx="12192000" cy="4975307"/>
          </a:xfrm>
          <a:prstGeom prst="rect">
            <a:avLst/>
          </a:prstGeom>
        </p:spPr>
      </p:pic>
      <p:sp>
        <p:nvSpPr>
          <p:cNvPr id="5" name="TextBox 4">
            <a:extLst>
              <a:ext uri="{FF2B5EF4-FFF2-40B4-BE49-F238E27FC236}">
                <a16:creationId xmlns:a16="http://schemas.microsoft.com/office/drawing/2014/main" id="{ADEBAD7D-06E2-29EC-AD7E-F39388C2F3E2}"/>
              </a:ext>
            </a:extLst>
          </p:cNvPr>
          <p:cNvSpPr txBox="1"/>
          <p:nvPr/>
        </p:nvSpPr>
        <p:spPr>
          <a:xfrm>
            <a:off x="2127380" y="457400"/>
            <a:ext cx="8826759" cy="830997"/>
          </a:xfrm>
          <a:prstGeom prst="rect">
            <a:avLst/>
          </a:prstGeom>
          <a:noFill/>
        </p:spPr>
        <p:txBody>
          <a:bodyPr wrap="square">
            <a:spAutoFit/>
          </a:bodyPr>
          <a:lstStyle/>
          <a:p>
            <a:r>
              <a:rPr lang="en-US" sz="2400" b="1" i="0" dirty="0">
                <a:solidFill>
                  <a:srgbClr val="24292E"/>
                </a:solidFill>
                <a:effectLst/>
                <a:latin typeface="Plus Jakarta Sans"/>
              </a:rPr>
              <a:t>Analyze the distribution of required car parking spaces for each hotel type and determine if one type attracts more guests with cars</a:t>
            </a:r>
            <a:endParaRPr lang="en-IN" sz="2400" b="1" dirty="0"/>
          </a:p>
        </p:txBody>
      </p:sp>
    </p:spTree>
    <p:extLst>
      <p:ext uri="{BB962C8B-B14F-4D97-AF65-F5344CB8AC3E}">
        <p14:creationId xmlns:p14="http://schemas.microsoft.com/office/powerpoint/2010/main" val="61944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861EE-F30B-4F39-6D6D-507DCBBF0C4B}"/>
              </a:ext>
            </a:extLst>
          </p:cNvPr>
          <p:cNvSpPr txBox="1"/>
          <p:nvPr/>
        </p:nvSpPr>
        <p:spPr>
          <a:xfrm>
            <a:off x="1920096" y="1030655"/>
            <a:ext cx="8927561" cy="4524315"/>
          </a:xfrm>
          <a:prstGeom prst="rect">
            <a:avLst/>
          </a:prstGeom>
          <a:noFill/>
        </p:spPr>
        <p:txBody>
          <a:bodyPr wrap="square">
            <a:spAutoFit/>
          </a:bodyPr>
          <a:lstStyle/>
          <a:p>
            <a:pPr algn="l"/>
            <a:r>
              <a:rPr lang="en-US" b="1" dirty="0">
                <a:solidFill>
                  <a:srgbClr val="252423"/>
                </a:solidFill>
                <a:latin typeface="Segoe UI" panose="020B0502040204020203" pitchFamily="34" charset="0"/>
              </a:rPr>
              <a:t>Objective : </a:t>
            </a:r>
            <a:r>
              <a:rPr lang="en-US" dirty="0">
                <a:solidFill>
                  <a:srgbClr val="252423"/>
                </a:solidFill>
                <a:latin typeface="Segoe UI" panose="020B0502040204020203" pitchFamily="34" charset="0"/>
              </a:rPr>
              <a:t>The objective of this project is to create a comprehensive Power BI dashboard utilizing the Sample Hotel booking Database. The dashboard aims to provide valuable insights into the hotels’ performance and improvements and staff behavior and additional requests which enables data-driven and decision-making and strategic planning.</a:t>
            </a:r>
          </a:p>
          <a:p>
            <a:pPr algn="l"/>
            <a:endParaRPr lang="en-US" b="0" i="0" dirty="0">
              <a:solidFill>
                <a:srgbClr val="252423"/>
              </a:solidFill>
              <a:effectLst/>
              <a:latin typeface="Segoe UI" panose="020B0502040204020203" pitchFamily="34" charset="0"/>
            </a:endParaRPr>
          </a:p>
          <a:p>
            <a:pPr algn="l"/>
            <a:endParaRPr lang="en-US" b="0" i="0" dirty="0">
              <a:solidFill>
                <a:srgbClr val="252423"/>
              </a:solidFill>
              <a:effectLst/>
              <a:latin typeface="Segoe UI" panose="020B0502040204020203" pitchFamily="34" charset="0"/>
            </a:endParaRPr>
          </a:p>
          <a:p>
            <a:pPr algn="l"/>
            <a:r>
              <a:rPr lang="en-US" b="1" dirty="0">
                <a:solidFill>
                  <a:srgbClr val="252423"/>
                </a:solidFill>
                <a:latin typeface="Segoe UI" panose="020B0502040204020203" pitchFamily="34" charset="0"/>
              </a:rPr>
              <a:t>Analysis Scope : </a:t>
            </a:r>
            <a:r>
              <a:rPr lang="en-US" dirty="0">
                <a:solidFill>
                  <a:srgbClr val="252423"/>
                </a:solidFill>
                <a:latin typeface="Segoe UI" panose="020B0502040204020203" pitchFamily="34" charset="0"/>
              </a:rPr>
              <a:t>The analysis will focus on various aspects of the publication process, including room bookings, hotel types, countries and impact of vacations. It will encompass historical booking data, market customers based on market segment and distribution channels from different agents.</a:t>
            </a:r>
          </a:p>
          <a:p>
            <a:pPr algn="l"/>
            <a:endParaRPr lang="en-US" b="1" dirty="0">
              <a:solidFill>
                <a:srgbClr val="252423"/>
              </a:solidFill>
              <a:latin typeface="Segoe UI" panose="020B0502040204020203" pitchFamily="34" charset="0"/>
            </a:endParaRPr>
          </a:p>
          <a:p>
            <a:pPr algn="l"/>
            <a:endParaRPr lang="en-US" b="1" dirty="0">
              <a:solidFill>
                <a:srgbClr val="252423"/>
              </a:solidFill>
              <a:latin typeface="Segoe UI" panose="020B0502040204020203" pitchFamily="34" charset="0"/>
            </a:endParaRPr>
          </a:p>
          <a:p>
            <a:pPr algn="l"/>
            <a:r>
              <a:rPr lang="en-US" b="1" i="0" dirty="0">
                <a:solidFill>
                  <a:srgbClr val="252423"/>
                </a:solidFill>
                <a:effectLst/>
                <a:latin typeface="Segoe UI" panose="020B0502040204020203" pitchFamily="34" charset="0"/>
              </a:rPr>
              <a:t>Goal : </a:t>
            </a:r>
            <a:r>
              <a:rPr lang="en-US" i="0" dirty="0">
                <a:solidFill>
                  <a:srgbClr val="252423"/>
                </a:solidFill>
                <a:effectLst/>
                <a:latin typeface="Segoe UI" panose="020B0502040204020203" pitchFamily="34" charset="0"/>
              </a:rPr>
              <a:t>The primary goal of this Power BI dashboard is to offer a holistic view of the hotels’ operations. It will provide actionable insights to optimize revenue, improve management , strategies and identify opportunities for growth and efficiency</a:t>
            </a:r>
            <a:endParaRPr lang="en-US" b="1" i="0" dirty="0">
              <a:solidFill>
                <a:srgbClr val="252423"/>
              </a:solidFill>
              <a:effectLst/>
              <a:latin typeface="Segoe UI" panose="020B0502040204020203" pitchFamily="34" charset="0"/>
            </a:endParaRPr>
          </a:p>
        </p:txBody>
      </p:sp>
      <p:pic>
        <p:nvPicPr>
          <p:cNvPr id="6" name="Graphic 5" descr="Database">
            <a:extLst>
              <a:ext uri="{FF2B5EF4-FFF2-40B4-BE49-F238E27FC236}">
                <a16:creationId xmlns:a16="http://schemas.microsoft.com/office/drawing/2014/main" id="{8F1A8DB3-441C-8AC8-23E9-7EB6D5E29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96" y="1166841"/>
            <a:ext cx="914400" cy="914400"/>
          </a:xfrm>
          <a:prstGeom prst="rect">
            <a:avLst/>
          </a:prstGeom>
        </p:spPr>
      </p:pic>
      <p:pic>
        <p:nvPicPr>
          <p:cNvPr id="8" name="Graphic 7" descr="Bullseye">
            <a:extLst>
              <a:ext uri="{FF2B5EF4-FFF2-40B4-BE49-F238E27FC236}">
                <a16:creationId xmlns:a16="http://schemas.microsoft.com/office/drawing/2014/main" id="{607F49D8-B5BF-44A2-A609-FE6367407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5696" y="4628650"/>
            <a:ext cx="914400" cy="914400"/>
          </a:xfrm>
          <a:prstGeom prst="rect">
            <a:avLst/>
          </a:prstGeom>
        </p:spPr>
      </p:pic>
      <p:pic>
        <p:nvPicPr>
          <p:cNvPr id="12" name="Graphic 11" descr="Research">
            <a:extLst>
              <a:ext uri="{FF2B5EF4-FFF2-40B4-BE49-F238E27FC236}">
                <a16:creationId xmlns:a16="http://schemas.microsoft.com/office/drawing/2014/main" id="{13BD654D-9C56-FE9A-FD3C-107B5D76D9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696" y="2971800"/>
            <a:ext cx="914400" cy="914400"/>
          </a:xfrm>
          <a:prstGeom prst="rect">
            <a:avLst/>
          </a:prstGeom>
        </p:spPr>
      </p:pic>
    </p:spTree>
    <p:extLst>
      <p:ext uri="{BB962C8B-B14F-4D97-AF65-F5344CB8AC3E}">
        <p14:creationId xmlns:p14="http://schemas.microsoft.com/office/powerpoint/2010/main" val="32716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EB071-1129-7DE4-FCCB-44D33DEB7F96}"/>
              </a:ext>
            </a:extLst>
          </p:cNvPr>
          <p:cNvPicPr>
            <a:picLocks noChangeAspect="1"/>
          </p:cNvPicPr>
          <p:nvPr/>
        </p:nvPicPr>
        <p:blipFill>
          <a:blip r:embed="rId3"/>
          <a:stretch>
            <a:fillRect/>
          </a:stretch>
        </p:blipFill>
        <p:spPr>
          <a:xfrm>
            <a:off x="0" y="1157328"/>
            <a:ext cx="12192000" cy="4543344"/>
          </a:xfrm>
          <a:prstGeom prst="rect">
            <a:avLst/>
          </a:prstGeom>
        </p:spPr>
      </p:pic>
      <p:sp>
        <p:nvSpPr>
          <p:cNvPr id="5" name="TextBox 4">
            <a:extLst>
              <a:ext uri="{FF2B5EF4-FFF2-40B4-BE49-F238E27FC236}">
                <a16:creationId xmlns:a16="http://schemas.microsoft.com/office/drawing/2014/main" id="{AF4189D6-AE72-5625-9437-53329E101C75}"/>
              </a:ext>
            </a:extLst>
          </p:cNvPr>
          <p:cNvSpPr txBox="1"/>
          <p:nvPr/>
        </p:nvSpPr>
        <p:spPr>
          <a:xfrm>
            <a:off x="973493" y="186812"/>
            <a:ext cx="10475167" cy="830997"/>
          </a:xfrm>
          <a:prstGeom prst="rect">
            <a:avLst/>
          </a:prstGeom>
          <a:noFill/>
        </p:spPr>
        <p:txBody>
          <a:bodyPr wrap="square">
            <a:spAutoFit/>
          </a:bodyPr>
          <a:lstStyle/>
          <a:p>
            <a:r>
              <a:rPr lang="en-US" sz="2400" b="1" i="0" dirty="0">
                <a:solidFill>
                  <a:srgbClr val="24292E"/>
                </a:solidFill>
                <a:effectLst/>
                <a:latin typeface="Plus Jakarta Sans"/>
              </a:rPr>
              <a:t>Compare the total number of special requests made by different customer types (e.g., Transient, Group) and identify which customer type makes more requests</a:t>
            </a:r>
            <a:endParaRPr lang="en-IN" sz="2400" b="1" dirty="0"/>
          </a:p>
        </p:txBody>
      </p:sp>
    </p:spTree>
    <p:extLst>
      <p:ext uri="{BB962C8B-B14F-4D97-AF65-F5344CB8AC3E}">
        <p14:creationId xmlns:p14="http://schemas.microsoft.com/office/powerpoint/2010/main" val="418973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1BACE-FCAB-F9F2-029C-F1B928BDE3E5}"/>
              </a:ext>
            </a:extLst>
          </p:cNvPr>
          <p:cNvPicPr>
            <a:picLocks noChangeAspect="1"/>
          </p:cNvPicPr>
          <p:nvPr/>
        </p:nvPicPr>
        <p:blipFill>
          <a:blip r:embed="rId3"/>
          <a:stretch>
            <a:fillRect/>
          </a:stretch>
        </p:blipFill>
        <p:spPr>
          <a:xfrm>
            <a:off x="0" y="1830614"/>
            <a:ext cx="12192000" cy="4092512"/>
          </a:xfrm>
          <a:prstGeom prst="rect">
            <a:avLst/>
          </a:prstGeom>
        </p:spPr>
      </p:pic>
      <p:sp>
        <p:nvSpPr>
          <p:cNvPr id="5" name="TextBox 4">
            <a:extLst>
              <a:ext uri="{FF2B5EF4-FFF2-40B4-BE49-F238E27FC236}">
                <a16:creationId xmlns:a16="http://schemas.microsoft.com/office/drawing/2014/main" id="{8168165D-DD73-0068-451F-914C505D5AEF}"/>
              </a:ext>
            </a:extLst>
          </p:cNvPr>
          <p:cNvSpPr txBox="1"/>
          <p:nvPr/>
        </p:nvSpPr>
        <p:spPr>
          <a:xfrm>
            <a:off x="2623068" y="519375"/>
            <a:ext cx="6945863"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meal plans (e.g., BB, HB, FB, SC) and identify any patterns or preferences</a:t>
            </a:r>
            <a:endParaRPr lang="en-IN" sz="2400" b="1" dirty="0"/>
          </a:p>
        </p:txBody>
      </p:sp>
    </p:spTree>
    <p:extLst>
      <p:ext uri="{BB962C8B-B14F-4D97-AF65-F5344CB8AC3E}">
        <p14:creationId xmlns:p14="http://schemas.microsoft.com/office/powerpoint/2010/main" val="1642830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283AE-F25A-8C90-9BAA-D490ED39982E}"/>
              </a:ext>
            </a:extLst>
          </p:cNvPr>
          <p:cNvPicPr>
            <a:picLocks noChangeAspect="1"/>
          </p:cNvPicPr>
          <p:nvPr/>
        </p:nvPicPr>
        <p:blipFill>
          <a:blip r:embed="rId3"/>
          <a:stretch>
            <a:fillRect/>
          </a:stretch>
        </p:blipFill>
        <p:spPr>
          <a:xfrm>
            <a:off x="0" y="1763413"/>
            <a:ext cx="12192000" cy="4562814"/>
          </a:xfrm>
          <a:prstGeom prst="rect">
            <a:avLst/>
          </a:prstGeom>
        </p:spPr>
      </p:pic>
      <p:sp>
        <p:nvSpPr>
          <p:cNvPr id="5" name="TextBox 4">
            <a:extLst>
              <a:ext uri="{FF2B5EF4-FFF2-40B4-BE49-F238E27FC236}">
                <a16:creationId xmlns:a16="http://schemas.microsoft.com/office/drawing/2014/main" id="{2A60F29E-0823-4234-0B03-163962C4AFAF}"/>
              </a:ext>
            </a:extLst>
          </p:cNvPr>
          <p:cNvSpPr txBox="1"/>
          <p:nvPr/>
        </p:nvSpPr>
        <p:spPr>
          <a:xfrm>
            <a:off x="3047223" y="698537"/>
            <a:ext cx="6097554" cy="830997"/>
          </a:xfrm>
          <a:prstGeom prst="rect">
            <a:avLst/>
          </a:prstGeom>
          <a:noFill/>
        </p:spPr>
        <p:txBody>
          <a:bodyPr wrap="square">
            <a:spAutoFit/>
          </a:bodyPr>
          <a:lstStyle/>
          <a:p>
            <a:r>
              <a:rPr lang="en-US" sz="2400" b="1" i="0" dirty="0">
                <a:solidFill>
                  <a:srgbClr val="24292E"/>
                </a:solidFill>
                <a:effectLst/>
                <a:latin typeface="Plus Jakarta Sans"/>
              </a:rPr>
              <a:t>Analyze Average Daily Rates (ADR) by meal plan type to identify variations in pricing</a:t>
            </a:r>
            <a:endParaRPr lang="en-IN" sz="2400" b="1" dirty="0"/>
          </a:p>
        </p:txBody>
      </p:sp>
    </p:spTree>
    <p:extLst>
      <p:ext uri="{BB962C8B-B14F-4D97-AF65-F5344CB8AC3E}">
        <p14:creationId xmlns:p14="http://schemas.microsoft.com/office/powerpoint/2010/main" val="3849801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A9307-C7FB-3E5F-1BEA-90120222946F}"/>
              </a:ext>
            </a:extLst>
          </p:cNvPr>
          <p:cNvPicPr>
            <a:picLocks noChangeAspect="1"/>
          </p:cNvPicPr>
          <p:nvPr/>
        </p:nvPicPr>
        <p:blipFill>
          <a:blip r:embed="rId3"/>
          <a:stretch>
            <a:fillRect/>
          </a:stretch>
        </p:blipFill>
        <p:spPr>
          <a:xfrm>
            <a:off x="0" y="2134729"/>
            <a:ext cx="12192000" cy="4436007"/>
          </a:xfrm>
          <a:prstGeom prst="rect">
            <a:avLst/>
          </a:prstGeom>
        </p:spPr>
      </p:pic>
      <p:sp>
        <p:nvSpPr>
          <p:cNvPr id="5" name="TextBox 4">
            <a:extLst>
              <a:ext uri="{FF2B5EF4-FFF2-40B4-BE49-F238E27FC236}">
                <a16:creationId xmlns:a16="http://schemas.microsoft.com/office/drawing/2014/main" id="{A1399C38-B75E-427A-A1E0-593FF58F5282}"/>
              </a:ext>
            </a:extLst>
          </p:cNvPr>
          <p:cNvSpPr txBox="1"/>
          <p:nvPr/>
        </p:nvSpPr>
        <p:spPr>
          <a:xfrm>
            <a:off x="1810137" y="402877"/>
            <a:ext cx="9060026" cy="1569660"/>
          </a:xfrm>
          <a:prstGeom prst="rect">
            <a:avLst/>
          </a:prstGeom>
          <a:noFill/>
        </p:spPr>
        <p:txBody>
          <a:bodyPr wrap="square">
            <a:spAutoFit/>
          </a:bodyPr>
          <a:lstStyle/>
          <a:p>
            <a:r>
              <a:rPr lang="en-US" sz="2400" b="1" i="0" dirty="0">
                <a:solidFill>
                  <a:srgbClr val="24292E"/>
                </a:solidFill>
                <a:effectLst/>
                <a:latin typeface="Plus Jakarta Sans"/>
              </a:rPr>
              <a:t>Investigate the distribution of required car parking spaces and special requests by hotel type and meal plan. 12 .Compare the distribution of meal plans among different customer types (e.g., Transient, Group) to identify preferences</a:t>
            </a:r>
            <a:endParaRPr lang="en-IN" sz="2400" b="1" dirty="0"/>
          </a:p>
        </p:txBody>
      </p:sp>
    </p:spTree>
    <p:extLst>
      <p:ext uri="{BB962C8B-B14F-4D97-AF65-F5344CB8AC3E}">
        <p14:creationId xmlns:p14="http://schemas.microsoft.com/office/powerpoint/2010/main" val="1008269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F1158-9A76-0811-9457-C9B663EBD1BA}"/>
              </a:ext>
            </a:extLst>
          </p:cNvPr>
          <p:cNvPicPr>
            <a:picLocks noChangeAspect="1"/>
          </p:cNvPicPr>
          <p:nvPr/>
        </p:nvPicPr>
        <p:blipFill>
          <a:blip r:embed="rId3"/>
          <a:stretch>
            <a:fillRect/>
          </a:stretch>
        </p:blipFill>
        <p:spPr>
          <a:xfrm>
            <a:off x="0" y="1922106"/>
            <a:ext cx="12192000" cy="4114800"/>
          </a:xfrm>
          <a:prstGeom prst="rect">
            <a:avLst/>
          </a:prstGeom>
        </p:spPr>
      </p:pic>
      <p:sp>
        <p:nvSpPr>
          <p:cNvPr id="5" name="TextBox 4">
            <a:extLst>
              <a:ext uri="{FF2B5EF4-FFF2-40B4-BE49-F238E27FC236}">
                <a16:creationId xmlns:a16="http://schemas.microsoft.com/office/drawing/2014/main" id="{5CC20C4A-C4A6-7E8C-4F20-1AA7A57EEEE7}"/>
              </a:ext>
            </a:extLst>
          </p:cNvPr>
          <p:cNvSpPr txBox="1"/>
          <p:nvPr/>
        </p:nvSpPr>
        <p:spPr>
          <a:xfrm>
            <a:off x="2358314" y="588230"/>
            <a:ext cx="7998666" cy="1200329"/>
          </a:xfrm>
          <a:prstGeom prst="rect">
            <a:avLst/>
          </a:prstGeom>
          <a:noFill/>
        </p:spPr>
        <p:txBody>
          <a:bodyPr wrap="square">
            <a:spAutoFit/>
          </a:bodyPr>
          <a:lstStyle/>
          <a:p>
            <a:r>
              <a:rPr lang="en-US" sz="2400" b="1" i="0" dirty="0">
                <a:solidFill>
                  <a:srgbClr val="24292E"/>
                </a:solidFill>
                <a:effectLst/>
                <a:latin typeface="Plus Jakarta Sans"/>
              </a:rPr>
              <a:t>Understand the distribution of bookings across different market segments and calculate summary statistics for lead times within each segment</a:t>
            </a:r>
            <a:endParaRPr lang="en-IN" sz="2400" b="1" dirty="0"/>
          </a:p>
        </p:txBody>
      </p:sp>
    </p:spTree>
    <p:extLst>
      <p:ext uri="{BB962C8B-B14F-4D97-AF65-F5344CB8AC3E}">
        <p14:creationId xmlns:p14="http://schemas.microsoft.com/office/powerpoint/2010/main" val="3529253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6F794-7457-632C-0C3B-34A566CB15CE}"/>
              </a:ext>
            </a:extLst>
          </p:cNvPr>
          <p:cNvPicPr>
            <a:picLocks noChangeAspect="1"/>
          </p:cNvPicPr>
          <p:nvPr/>
        </p:nvPicPr>
        <p:blipFill>
          <a:blip r:embed="rId3"/>
          <a:stretch>
            <a:fillRect/>
          </a:stretch>
        </p:blipFill>
        <p:spPr>
          <a:xfrm>
            <a:off x="0" y="2364016"/>
            <a:ext cx="12192000" cy="3510897"/>
          </a:xfrm>
          <a:prstGeom prst="rect">
            <a:avLst/>
          </a:prstGeom>
        </p:spPr>
      </p:pic>
      <p:sp>
        <p:nvSpPr>
          <p:cNvPr id="5" name="TextBox 4">
            <a:extLst>
              <a:ext uri="{FF2B5EF4-FFF2-40B4-BE49-F238E27FC236}">
                <a16:creationId xmlns:a16="http://schemas.microsoft.com/office/drawing/2014/main" id="{81F89216-9DD4-EBA6-501B-BE7E912E0C39}"/>
              </a:ext>
            </a:extLst>
          </p:cNvPr>
          <p:cNvSpPr txBox="1"/>
          <p:nvPr/>
        </p:nvSpPr>
        <p:spPr>
          <a:xfrm>
            <a:off x="1695838" y="759152"/>
            <a:ext cx="8530512" cy="1200329"/>
          </a:xfrm>
          <a:prstGeom prst="rect">
            <a:avLst/>
          </a:prstGeom>
          <a:noFill/>
        </p:spPr>
        <p:txBody>
          <a:bodyPr wrap="square">
            <a:spAutoFit/>
          </a:bodyPr>
          <a:lstStyle/>
          <a:p>
            <a:r>
              <a:rPr lang="en-US" sz="2400" b="1" i="0" dirty="0">
                <a:solidFill>
                  <a:srgbClr val="24292E"/>
                </a:solidFill>
                <a:effectLst/>
                <a:latin typeface="Plus Jakarta Sans"/>
              </a:rPr>
              <a:t>Analyze the distribution of bookings through different booking channels (e.g., online travel agents, direct bookings) and calculate the percentage of bookings through each channel</a:t>
            </a:r>
            <a:endParaRPr lang="en-IN" sz="2400" b="1" dirty="0"/>
          </a:p>
        </p:txBody>
      </p:sp>
    </p:spTree>
    <p:extLst>
      <p:ext uri="{BB962C8B-B14F-4D97-AF65-F5344CB8AC3E}">
        <p14:creationId xmlns:p14="http://schemas.microsoft.com/office/powerpoint/2010/main" val="135747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C66BFA-34C6-0A0F-F645-1756A1CAEC25}"/>
              </a:ext>
            </a:extLst>
          </p:cNvPr>
          <p:cNvPicPr>
            <a:picLocks noChangeAspect="1"/>
          </p:cNvPicPr>
          <p:nvPr/>
        </p:nvPicPr>
        <p:blipFill>
          <a:blip r:embed="rId3"/>
          <a:stretch>
            <a:fillRect/>
          </a:stretch>
        </p:blipFill>
        <p:spPr>
          <a:xfrm>
            <a:off x="0" y="2057902"/>
            <a:ext cx="12192000" cy="4328399"/>
          </a:xfrm>
          <a:prstGeom prst="rect">
            <a:avLst/>
          </a:prstGeom>
        </p:spPr>
      </p:pic>
      <p:sp>
        <p:nvSpPr>
          <p:cNvPr id="7" name="TextBox 6">
            <a:extLst>
              <a:ext uri="{FF2B5EF4-FFF2-40B4-BE49-F238E27FC236}">
                <a16:creationId xmlns:a16="http://schemas.microsoft.com/office/drawing/2014/main" id="{881248EC-8357-95F0-6F23-9A39E06E263C}"/>
              </a:ext>
            </a:extLst>
          </p:cNvPr>
          <p:cNvSpPr txBox="1"/>
          <p:nvPr/>
        </p:nvSpPr>
        <p:spPr>
          <a:xfrm>
            <a:off x="1985088" y="625351"/>
            <a:ext cx="7914692" cy="1200329"/>
          </a:xfrm>
          <a:prstGeom prst="rect">
            <a:avLst/>
          </a:prstGeom>
          <a:noFill/>
        </p:spPr>
        <p:txBody>
          <a:bodyPr wrap="square">
            <a:spAutoFit/>
          </a:bodyPr>
          <a:lstStyle/>
          <a:p>
            <a:r>
              <a:rPr lang="en-US" sz="2400" b="1" i="0" dirty="0">
                <a:solidFill>
                  <a:srgbClr val="24292E"/>
                </a:solidFill>
                <a:effectLst/>
                <a:latin typeface="Plus Jakarta Sans"/>
              </a:rPr>
              <a:t>Calculate the proportion of repeated guests and investigate their booking behavior. Identify any patterns or differences in preferences compared to first time guests</a:t>
            </a:r>
            <a:endParaRPr lang="en-IN" sz="2400" b="1" dirty="0"/>
          </a:p>
        </p:txBody>
      </p:sp>
    </p:spTree>
    <p:extLst>
      <p:ext uri="{BB962C8B-B14F-4D97-AF65-F5344CB8AC3E}">
        <p14:creationId xmlns:p14="http://schemas.microsoft.com/office/powerpoint/2010/main" val="287420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049F9-28E3-3BE8-2B91-009F7495077C}"/>
              </a:ext>
            </a:extLst>
          </p:cNvPr>
          <p:cNvPicPr>
            <a:picLocks noChangeAspect="1"/>
          </p:cNvPicPr>
          <p:nvPr/>
        </p:nvPicPr>
        <p:blipFill>
          <a:blip r:embed="rId3"/>
          <a:stretch>
            <a:fillRect/>
          </a:stretch>
        </p:blipFill>
        <p:spPr>
          <a:xfrm>
            <a:off x="0" y="1550112"/>
            <a:ext cx="12192000" cy="5082724"/>
          </a:xfrm>
          <a:prstGeom prst="rect">
            <a:avLst/>
          </a:prstGeom>
        </p:spPr>
      </p:pic>
      <p:sp>
        <p:nvSpPr>
          <p:cNvPr id="5" name="TextBox 4">
            <a:extLst>
              <a:ext uri="{FF2B5EF4-FFF2-40B4-BE49-F238E27FC236}">
                <a16:creationId xmlns:a16="http://schemas.microsoft.com/office/drawing/2014/main" id="{A2879B2A-AE93-DFD7-667E-50A528CA9835}"/>
              </a:ext>
            </a:extLst>
          </p:cNvPr>
          <p:cNvSpPr txBox="1"/>
          <p:nvPr/>
        </p:nvSpPr>
        <p:spPr>
          <a:xfrm>
            <a:off x="1704780" y="225164"/>
            <a:ext cx="8782439" cy="1200329"/>
          </a:xfrm>
          <a:prstGeom prst="rect">
            <a:avLst/>
          </a:prstGeom>
          <a:noFill/>
        </p:spPr>
        <p:txBody>
          <a:bodyPr wrap="square">
            <a:spAutoFit/>
          </a:bodyPr>
          <a:lstStyle/>
          <a:p>
            <a:r>
              <a:rPr lang="en-US" sz="2400" b="1" i="0" dirty="0">
                <a:solidFill>
                  <a:srgbClr val="24292E"/>
                </a:solidFill>
                <a:effectLst/>
                <a:latin typeface="Plus Jakarta Sans"/>
              </a:rPr>
              <a:t>Explore the impact of a guest's booking history on their likelihood of canceling a current booking. Calculate cancellation rates based on previous cancellations and non-canceled bookings</a:t>
            </a:r>
            <a:endParaRPr lang="en-IN" sz="2400" b="1" dirty="0"/>
          </a:p>
        </p:txBody>
      </p:sp>
    </p:spTree>
    <p:extLst>
      <p:ext uri="{BB962C8B-B14F-4D97-AF65-F5344CB8AC3E}">
        <p14:creationId xmlns:p14="http://schemas.microsoft.com/office/powerpoint/2010/main" val="217299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DDE0B9-80E7-1298-E098-9668954E9157}"/>
              </a:ext>
            </a:extLst>
          </p:cNvPr>
          <p:cNvSpPr txBox="1"/>
          <p:nvPr/>
        </p:nvSpPr>
        <p:spPr>
          <a:xfrm>
            <a:off x="1173325" y="662674"/>
            <a:ext cx="9351606" cy="1200329"/>
          </a:xfrm>
          <a:prstGeom prst="rect">
            <a:avLst/>
          </a:prstGeom>
          <a:noFill/>
        </p:spPr>
        <p:txBody>
          <a:bodyPr wrap="square">
            <a:spAutoFit/>
          </a:bodyPr>
          <a:lstStyle/>
          <a:p>
            <a:r>
              <a:rPr lang="en-US" sz="2400" b="1" i="0" dirty="0">
                <a:solidFill>
                  <a:srgbClr val="24292E"/>
                </a:solidFill>
                <a:effectLst/>
                <a:latin typeface="Plus Jakarta Sans"/>
              </a:rPr>
              <a:t>Understand the distribution of reserved and assigned room types. Calculate summary statistics for the consistency between reserved and assigned room types</a:t>
            </a:r>
            <a:endParaRPr lang="en-IN" sz="2400" b="1" dirty="0"/>
          </a:p>
        </p:txBody>
      </p:sp>
      <p:pic>
        <p:nvPicPr>
          <p:cNvPr id="5" name="Picture 4">
            <a:extLst>
              <a:ext uri="{FF2B5EF4-FFF2-40B4-BE49-F238E27FC236}">
                <a16:creationId xmlns:a16="http://schemas.microsoft.com/office/drawing/2014/main" id="{FD90032C-35BA-F573-C5CF-7B0B7FE6621B}"/>
              </a:ext>
            </a:extLst>
          </p:cNvPr>
          <p:cNvPicPr>
            <a:picLocks noChangeAspect="1"/>
          </p:cNvPicPr>
          <p:nvPr/>
        </p:nvPicPr>
        <p:blipFill>
          <a:blip r:embed="rId3"/>
          <a:stretch>
            <a:fillRect/>
          </a:stretch>
        </p:blipFill>
        <p:spPr>
          <a:xfrm>
            <a:off x="0" y="2140488"/>
            <a:ext cx="12192000" cy="3640714"/>
          </a:xfrm>
          <a:prstGeom prst="rect">
            <a:avLst/>
          </a:prstGeom>
        </p:spPr>
      </p:pic>
    </p:spTree>
    <p:extLst>
      <p:ext uri="{BB962C8B-B14F-4D97-AF65-F5344CB8AC3E}">
        <p14:creationId xmlns:p14="http://schemas.microsoft.com/office/powerpoint/2010/main" val="3010533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1C972-9197-AEB4-D386-60097B2D7997}"/>
              </a:ext>
            </a:extLst>
          </p:cNvPr>
          <p:cNvPicPr>
            <a:picLocks noChangeAspect="1"/>
          </p:cNvPicPr>
          <p:nvPr/>
        </p:nvPicPr>
        <p:blipFill>
          <a:blip r:embed="rId3"/>
          <a:stretch>
            <a:fillRect/>
          </a:stretch>
        </p:blipFill>
        <p:spPr>
          <a:xfrm>
            <a:off x="0" y="1797953"/>
            <a:ext cx="12192000" cy="4568380"/>
          </a:xfrm>
          <a:prstGeom prst="rect">
            <a:avLst/>
          </a:prstGeom>
        </p:spPr>
      </p:pic>
      <p:sp>
        <p:nvSpPr>
          <p:cNvPr id="5" name="TextBox 4">
            <a:extLst>
              <a:ext uri="{FF2B5EF4-FFF2-40B4-BE49-F238E27FC236}">
                <a16:creationId xmlns:a16="http://schemas.microsoft.com/office/drawing/2014/main" id="{72AD2446-DB81-06E4-B54E-4D29D739362B}"/>
              </a:ext>
            </a:extLst>
          </p:cNvPr>
          <p:cNvSpPr txBox="1"/>
          <p:nvPr/>
        </p:nvSpPr>
        <p:spPr>
          <a:xfrm>
            <a:off x="1483567" y="622296"/>
            <a:ext cx="9778481" cy="830997"/>
          </a:xfrm>
          <a:prstGeom prst="rect">
            <a:avLst/>
          </a:prstGeom>
          <a:noFill/>
        </p:spPr>
        <p:txBody>
          <a:bodyPr wrap="square">
            <a:spAutoFit/>
          </a:bodyPr>
          <a:lstStyle/>
          <a:p>
            <a:r>
              <a:rPr lang="en-US" sz="2400" b="1" i="0" dirty="0">
                <a:solidFill>
                  <a:srgbClr val="24292E"/>
                </a:solidFill>
                <a:effectLst/>
                <a:latin typeface="Plus Jakarta Sans"/>
              </a:rPr>
              <a:t>Analyze the impact of booking changes on cancellation rates. Calculate cancellation rates for bookings with different numbers of changes</a:t>
            </a:r>
            <a:endParaRPr lang="en-IN" sz="2400" b="1" dirty="0"/>
          </a:p>
        </p:txBody>
      </p:sp>
    </p:spTree>
    <p:extLst>
      <p:ext uri="{BB962C8B-B14F-4D97-AF65-F5344CB8AC3E}">
        <p14:creationId xmlns:p14="http://schemas.microsoft.com/office/powerpoint/2010/main" val="231196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pic>
        <p:nvPicPr>
          <p:cNvPr id="2" name="Graphic 1" descr="Head with gears">
            <a:extLst>
              <a:ext uri="{FF2B5EF4-FFF2-40B4-BE49-F238E27FC236}">
                <a16:creationId xmlns:a16="http://schemas.microsoft.com/office/drawing/2014/main" id="{ECC5EE60-AC8E-6256-3253-9539D78CD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285" y="1078898"/>
            <a:ext cx="914400" cy="914400"/>
          </a:xfrm>
          <a:prstGeom prst="rect">
            <a:avLst/>
          </a:prstGeom>
        </p:spPr>
      </p:pic>
      <p:pic>
        <p:nvPicPr>
          <p:cNvPr id="3" name="Graphic 2" descr="Presentation with bar chart">
            <a:extLst>
              <a:ext uri="{FF2B5EF4-FFF2-40B4-BE49-F238E27FC236}">
                <a16:creationId xmlns:a16="http://schemas.microsoft.com/office/drawing/2014/main" id="{074C6510-F6CC-E642-5D3A-941393CDE5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285" y="2783859"/>
            <a:ext cx="914400" cy="914400"/>
          </a:xfrm>
          <a:prstGeom prst="rect">
            <a:avLst/>
          </a:prstGeom>
        </p:spPr>
      </p:pic>
      <p:pic>
        <p:nvPicPr>
          <p:cNvPr id="4" name="Graphic 3" descr="Gauge">
            <a:extLst>
              <a:ext uri="{FF2B5EF4-FFF2-40B4-BE49-F238E27FC236}">
                <a16:creationId xmlns:a16="http://schemas.microsoft.com/office/drawing/2014/main" id="{D1132456-6CC4-6807-225C-CA7669464B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3285" y="4488820"/>
            <a:ext cx="914400" cy="914400"/>
          </a:xfrm>
          <a:prstGeom prst="rect">
            <a:avLst/>
          </a:prstGeom>
        </p:spPr>
      </p:pic>
      <p:sp>
        <p:nvSpPr>
          <p:cNvPr id="6" name="TextBox 5">
            <a:extLst>
              <a:ext uri="{FF2B5EF4-FFF2-40B4-BE49-F238E27FC236}">
                <a16:creationId xmlns:a16="http://schemas.microsoft.com/office/drawing/2014/main" id="{8174F2CA-6653-5AE4-087A-14D952112855}"/>
              </a:ext>
            </a:extLst>
          </p:cNvPr>
          <p:cNvSpPr txBox="1"/>
          <p:nvPr/>
        </p:nvSpPr>
        <p:spPr>
          <a:xfrm>
            <a:off x="2023355" y="948605"/>
            <a:ext cx="9095360" cy="4801314"/>
          </a:xfrm>
          <a:prstGeom prst="rect">
            <a:avLst/>
          </a:prstGeom>
          <a:noFill/>
        </p:spPr>
        <p:txBody>
          <a:bodyPr wrap="square">
            <a:spAutoFit/>
          </a:bodyPr>
          <a:lstStyle/>
          <a:p>
            <a:r>
              <a:rPr lang="en-US" b="1" dirty="0">
                <a:solidFill>
                  <a:srgbClr val="252423"/>
                </a:solidFill>
                <a:latin typeface="Segoe UI" panose="020B0502040204020203" pitchFamily="34" charset="0"/>
              </a:rPr>
              <a:t>Insights &amp; Recommendations : </a:t>
            </a:r>
            <a:r>
              <a:rPr lang="en-US" dirty="0">
                <a:solidFill>
                  <a:srgbClr val="252423"/>
                </a:solidFill>
                <a:latin typeface="Segoe UI" panose="020B0502040204020203" pitchFamily="34" charset="0"/>
              </a:rPr>
              <a:t>The Power BI dashboard will generate valuable insights</a:t>
            </a:r>
          </a:p>
          <a:p>
            <a:r>
              <a:rPr lang="en-US" dirty="0">
                <a:solidFill>
                  <a:srgbClr val="252423"/>
                </a:solidFill>
                <a:latin typeface="Segoe UI" panose="020B0502040204020203" pitchFamily="34" charset="0"/>
              </a:rPr>
              <a:t>into the best hotels , additional requests and sales trend over time. It will analyze the performance of the hotel type, meal &amp; stay options, special requests and calculate regular customers based on repeated customers. Additionally, it will recommend effective discount strategies to boost hotel and customer engagement.</a:t>
            </a:r>
          </a:p>
          <a:p>
            <a:endParaRPr lang="en-US" b="1" dirty="0">
              <a:solidFill>
                <a:srgbClr val="252423"/>
              </a:solidFill>
              <a:latin typeface="Segoe UI" panose="020B0502040204020203" pitchFamily="34" charset="0"/>
            </a:endParaRPr>
          </a:p>
          <a:p>
            <a:r>
              <a:rPr lang="en-US" b="1" dirty="0">
                <a:solidFill>
                  <a:srgbClr val="252423"/>
                </a:solidFill>
                <a:latin typeface="Segoe UI" panose="020B0502040204020203" pitchFamily="34" charset="0"/>
              </a:rPr>
              <a:t>Report &amp; Presentation : </a:t>
            </a:r>
            <a:r>
              <a:rPr lang="en-US" dirty="0">
                <a:solidFill>
                  <a:srgbClr val="252423"/>
                </a:solidFill>
                <a:latin typeface="Segoe UI" panose="020B0502040204020203" pitchFamily="34" charset="0"/>
              </a:rPr>
              <a:t>The final deliverable will consist of a detailed report describing the data sources, data modelling methodologies, and data cleansing processes used in creating the Power BI dashboard. The report will also include a step-by-step guide on how to interpret the insights and the use the dashboard for decision-making. The presentation will showcase the key findings, visualizations, and actionable recommendations derived from the dashboard’s analysis.</a:t>
            </a:r>
          </a:p>
          <a:p>
            <a:endParaRPr lang="en-US" b="1" dirty="0">
              <a:solidFill>
                <a:srgbClr val="252423"/>
              </a:solidFill>
              <a:latin typeface="Segoe UI" panose="020B0502040204020203" pitchFamily="34" charset="0"/>
            </a:endParaRPr>
          </a:p>
          <a:p>
            <a:r>
              <a:rPr lang="en-US" dirty="0">
                <a:solidFill>
                  <a:srgbClr val="252423"/>
                </a:solidFill>
                <a:latin typeface="Segoe UI" panose="020B0502040204020203" pitchFamily="34" charset="0"/>
              </a:rPr>
              <a:t>The Power BI dashboard, along with the report and presentation , will serve as a powerful tool for the promoting the hotel for more customers. It will empower them to make informed decisions, optimize meal plan strategies and enhance the overall business performance in the competitive </a:t>
            </a:r>
            <a:endParaRPr lang="en-IN" dirty="0"/>
          </a:p>
        </p:txBody>
      </p:sp>
    </p:spTree>
    <p:extLst>
      <p:ext uri="{BB962C8B-B14F-4D97-AF65-F5344CB8AC3E}">
        <p14:creationId xmlns:p14="http://schemas.microsoft.com/office/powerpoint/2010/main" val="4191901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85599-1EAF-C789-3099-517E6087B71C}"/>
              </a:ext>
            </a:extLst>
          </p:cNvPr>
          <p:cNvSpPr txBox="1"/>
          <p:nvPr/>
        </p:nvSpPr>
        <p:spPr>
          <a:xfrm>
            <a:off x="1882062" y="560038"/>
            <a:ext cx="8427875" cy="1200329"/>
          </a:xfrm>
          <a:prstGeom prst="rect">
            <a:avLst/>
          </a:prstGeom>
          <a:noFill/>
        </p:spPr>
        <p:txBody>
          <a:bodyPr wrap="square">
            <a:spAutoFit/>
          </a:bodyPr>
          <a:lstStyle/>
          <a:p>
            <a:r>
              <a:rPr lang="en-US" sz="2400" b="1" i="0" dirty="0">
                <a:solidFill>
                  <a:srgbClr val="24292E"/>
                </a:solidFill>
                <a:effectLst/>
                <a:latin typeface="Plus Jakarta Sans"/>
              </a:rPr>
              <a:t>Explore how room type preferences vary across different customer types (e.g., Transient, Group). Identify if certain customer types have specific room preferences</a:t>
            </a:r>
            <a:endParaRPr lang="en-IN" sz="2400" b="1" dirty="0"/>
          </a:p>
        </p:txBody>
      </p:sp>
      <p:pic>
        <p:nvPicPr>
          <p:cNvPr id="5" name="Picture 4">
            <a:extLst>
              <a:ext uri="{FF2B5EF4-FFF2-40B4-BE49-F238E27FC236}">
                <a16:creationId xmlns:a16="http://schemas.microsoft.com/office/drawing/2014/main" id="{03A3F16D-2C2B-4BFD-2DA8-B49091DCEF42}"/>
              </a:ext>
            </a:extLst>
          </p:cNvPr>
          <p:cNvPicPr>
            <a:picLocks noChangeAspect="1"/>
          </p:cNvPicPr>
          <p:nvPr/>
        </p:nvPicPr>
        <p:blipFill>
          <a:blip r:embed="rId3"/>
          <a:stretch>
            <a:fillRect/>
          </a:stretch>
        </p:blipFill>
        <p:spPr>
          <a:xfrm>
            <a:off x="0" y="2506500"/>
            <a:ext cx="12192000" cy="3281916"/>
          </a:xfrm>
          <a:prstGeom prst="rect">
            <a:avLst/>
          </a:prstGeom>
        </p:spPr>
      </p:pic>
    </p:spTree>
    <p:extLst>
      <p:ext uri="{BB962C8B-B14F-4D97-AF65-F5344CB8AC3E}">
        <p14:creationId xmlns:p14="http://schemas.microsoft.com/office/powerpoint/2010/main" val="3082253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58309-06D7-94B5-16B0-FBB42657DA05}"/>
              </a:ext>
            </a:extLst>
          </p:cNvPr>
          <p:cNvPicPr>
            <a:picLocks noChangeAspect="1"/>
          </p:cNvPicPr>
          <p:nvPr/>
        </p:nvPicPr>
        <p:blipFill>
          <a:blip r:embed="rId3"/>
          <a:stretch>
            <a:fillRect/>
          </a:stretch>
        </p:blipFill>
        <p:spPr>
          <a:xfrm>
            <a:off x="0" y="1394145"/>
            <a:ext cx="12192000" cy="5463855"/>
          </a:xfrm>
          <a:prstGeom prst="rect">
            <a:avLst/>
          </a:prstGeom>
        </p:spPr>
      </p:pic>
      <p:sp>
        <p:nvSpPr>
          <p:cNvPr id="5" name="TextBox 4">
            <a:extLst>
              <a:ext uri="{FF2B5EF4-FFF2-40B4-BE49-F238E27FC236}">
                <a16:creationId xmlns:a16="http://schemas.microsoft.com/office/drawing/2014/main" id="{711083CA-3EB6-C1C1-D765-49C0FED0699D}"/>
              </a:ext>
            </a:extLst>
          </p:cNvPr>
          <p:cNvSpPr txBox="1"/>
          <p:nvPr/>
        </p:nvSpPr>
        <p:spPr>
          <a:xfrm>
            <a:off x="819538" y="289449"/>
            <a:ext cx="10974355" cy="830997"/>
          </a:xfrm>
          <a:prstGeom prst="rect">
            <a:avLst/>
          </a:prstGeom>
          <a:noFill/>
        </p:spPr>
        <p:txBody>
          <a:bodyPr wrap="square">
            <a:spAutoFit/>
          </a:bodyPr>
          <a:lstStyle/>
          <a:p>
            <a:r>
              <a:rPr lang="en-US" sz="2400" b="1" i="0" dirty="0">
                <a:solidFill>
                  <a:srgbClr val="24292E"/>
                </a:solidFill>
                <a:effectLst/>
                <a:latin typeface="Plus Jakarta Sans"/>
              </a:rPr>
              <a:t>Examine whether guests who make multiple bookings have consistent room type preferences or if their preferences change over time</a:t>
            </a:r>
            <a:endParaRPr lang="en-IN" sz="2400" b="1" dirty="0"/>
          </a:p>
        </p:txBody>
      </p:sp>
    </p:spTree>
    <p:extLst>
      <p:ext uri="{BB962C8B-B14F-4D97-AF65-F5344CB8AC3E}">
        <p14:creationId xmlns:p14="http://schemas.microsoft.com/office/powerpoint/2010/main" val="81875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A66875-DF7A-EDD7-0FCB-6A51C9C1E445}"/>
              </a:ext>
            </a:extLst>
          </p:cNvPr>
          <p:cNvSpPr txBox="1"/>
          <p:nvPr/>
        </p:nvSpPr>
        <p:spPr>
          <a:xfrm>
            <a:off x="2311660" y="605231"/>
            <a:ext cx="7989336" cy="830997"/>
          </a:xfrm>
          <a:prstGeom prst="rect">
            <a:avLst/>
          </a:prstGeom>
          <a:noFill/>
        </p:spPr>
        <p:txBody>
          <a:bodyPr wrap="square">
            <a:spAutoFit/>
          </a:bodyPr>
          <a:lstStyle/>
          <a:p>
            <a:r>
              <a:rPr lang="en-US" sz="2400" b="1" i="0" dirty="0">
                <a:solidFill>
                  <a:srgbClr val="24292E"/>
                </a:solidFill>
                <a:effectLst/>
                <a:latin typeface="Plus Jakarta Sans"/>
              </a:rPr>
              <a:t>Understand the distribution of reservation statuses and calculate summary statistics for reservation status dates</a:t>
            </a:r>
            <a:endParaRPr lang="en-IN" sz="2400" b="1" dirty="0"/>
          </a:p>
        </p:txBody>
      </p:sp>
      <p:pic>
        <p:nvPicPr>
          <p:cNvPr id="9" name="Picture 8">
            <a:extLst>
              <a:ext uri="{FF2B5EF4-FFF2-40B4-BE49-F238E27FC236}">
                <a16:creationId xmlns:a16="http://schemas.microsoft.com/office/drawing/2014/main" id="{8C8BDA00-230F-104D-C81D-FFED497D54C7}"/>
              </a:ext>
            </a:extLst>
          </p:cNvPr>
          <p:cNvPicPr>
            <a:picLocks noChangeAspect="1"/>
          </p:cNvPicPr>
          <p:nvPr/>
        </p:nvPicPr>
        <p:blipFill>
          <a:blip r:embed="rId3"/>
          <a:stretch>
            <a:fillRect/>
          </a:stretch>
        </p:blipFill>
        <p:spPr>
          <a:xfrm>
            <a:off x="0" y="1870102"/>
            <a:ext cx="12192000" cy="3602988"/>
          </a:xfrm>
          <a:prstGeom prst="rect">
            <a:avLst/>
          </a:prstGeom>
        </p:spPr>
      </p:pic>
    </p:spTree>
    <p:extLst>
      <p:ext uri="{BB962C8B-B14F-4D97-AF65-F5344CB8AC3E}">
        <p14:creationId xmlns:p14="http://schemas.microsoft.com/office/powerpoint/2010/main" val="526457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D5F4CB-66BB-1B74-A325-67F334B90FBC}"/>
              </a:ext>
            </a:extLst>
          </p:cNvPr>
          <p:cNvSpPr txBox="1"/>
          <p:nvPr/>
        </p:nvSpPr>
        <p:spPr>
          <a:xfrm>
            <a:off x="1919773" y="614562"/>
            <a:ext cx="8054651" cy="830997"/>
          </a:xfrm>
          <a:prstGeom prst="rect">
            <a:avLst/>
          </a:prstGeom>
          <a:noFill/>
        </p:spPr>
        <p:txBody>
          <a:bodyPr wrap="square">
            <a:spAutoFit/>
          </a:bodyPr>
          <a:lstStyle/>
          <a:p>
            <a:r>
              <a:rPr lang="en-US" sz="2400" b="1" i="0" dirty="0">
                <a:solidFill>
                  <a:srgbClr val="24292E"/>
                </a:solidFill>
                <a:effectLst/>
                <a:latin typeface="Plus Jakarta Sans"/>
              </a:rPr>
              <a:t>Analyze trends in reservation status dates, including the most common checkout dates and any seasonality patterns</a:t>
            </a:r>
            <a:endParaRPr lang="en-IN" sz="2400" b="1" dirty="0"/>
          </a:p>
        </p:txBody>
      </p:sp>
      <p:pic>
        <p:nvPicPr>
          <p:cNvPr id="6" name="Picture 5">
            <a:extLst>
              <a:ext uri="{FF2B5EF4-FFF2-40B4-BE49-F238E27FC236}">
                <a16:creationId xmlns:a16="http://schemas.microsoft.com/office/drawing/2014/main" id="{4D2A9F49-29F2-752C-C125-FDC10B408C67}"/>
              </a:ext>
            </a:extLst>
          </p:cNvPr>
          <p:cNvPicPr>
            <a:picLocks noChangeAspect="1"/>
          </p:cNvPicPr>
          <p:nvPr/>
        </p:nvPicPr>
        <p:blipFill>
          <a:blip r:embed="rId3"/>
          <a:stretch>
            <a:fillRect/>
          </a:stretch>
        </p:blipFill>
        <p:spPr>
          <a:xfrm>
            <a:off x="0" y="1790902"/>
            <a:ext cx="12192000" cy="3742726"/>
          </a:xfrm>
          <a:prstGeom prst="rect">
            <a:avLst/>
          </a:prstGeom>
        </p:spPr>
      </p:pic>
    </p:spTree>
    <p:extLst>
      <p:ext uri="{BB962C8B-B14F-4D97-AF65-F5344CB8AC3E}">
        <p14:creationId xmlns:p14="http://schemas.microsoft.com/office/powerpoint/2010/main" val="264273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1E8F25-4E35-2F55-F29E-254559FACFF4}"/>
              </a:ext>
            </a:extLst>
          </p:cNvPr>
          <p:cNvSpPr txBox="1"/>
          <p:nvPr/>
        </p:nvSpPr>
        <p:spPr>
          <a:xfrm>
            <a:off x="1089349" y="569367"/>
            <a:ext cx="9566209" cy="1200329"/>
          </a:xfrm>
          <a:prstGeom prst="rect">
            <a:avLst/>
          </a:prstGeom>
          <a:noFill/>
        </p:spPr>
        <p:txBody>
          <a:bodyPr wrap="square">
            <a:spAutoFit/>
          </a:bodyPr>
          <a:lstStyle/>
          <a:p>
            <a:r>
              <a:rPr lang="en-US" sz="2400" b="1" i="0" dirty="0">
                <a:solidFill>
                  <a:srgbClr val="24292E"/>
                </a:solidFill>
                <a:effectLst/>
                <a:latin typeface="Plus Jakarta Sans"/>
              </a:rPr>
              <a:t>Explore how reservation statuses vary across different customer types (e.g., Transient, Group) using Excel or SQL. Calculate cancellation rates by customer type</a:t>
            </a:r>
            <a:endParaRPr lang="en-IN" sz="2400" b="1" dirty="0"/>
          </a:p>
        </p:txBody>
      </p:sp>
      <p:pic>
        <p:nvPicPr>
          <p:cNvPr id="5" name="Picture 4">
            <a:extLst>
              <a:ext uri="{FF2B5EF4-FFF2-40B4-BE49-F238E27FC236}">
                <a16:creationId xmlns:a16="http://schemas.microsoft.com/office/drawing/2014/main" id="{1BFA25DF-BAD4-9394-9D0A-89B8EE8960DE}"/>
              </a:ext>
            </a:extLst>
          </p:cNvPr>
          <p:cNvPicPr>
            <a:picLocks noChangeAspect="1"/>
          </p:cNvPicPr>
          <p:nvPr/>
        </p:nvPicPr>
        <p:blipFill>
          <a:blip r:embed="rId3"/>
          <a:stretch>
            <a:fillRect/>
          </a:stretch>
        </p:blipFill>
        <p:spPr>
          <a:xfrm>
            <a:off x="0" y="2016966"/>
            <a:ext cx="12192000" cy="3794449"/>
          </a:xfrm>
          <a:prstGeom prst="rect">
            <a:avLst/>
          </a:prstGeom>
        </p:spPr>
      </p:pic>
    </p:spTree>
    <p:extLst>
      <p:ext uri="{BB962C8B-B14F-4D97-AF65-F5344CB8AC3E}">
        <p14:creationId xmlns:p14="http://schemas.microsoft.com/office/powerpoint/2010/main" val="1450902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4E63E-1623-65BD-71FF-BF4C777908CF}"/>
              </a:ext>
            </a:extLst>
          </p:cNvPr>
          <p:cNvSpPr txBox="1"/>
          <p:nvPr/>
        </p:nvSpPr>
        <p:spPr>
          <a:xfrm>
            <a:off x="1662793" y="541376"/>
            <a:ext cx="8866414" cy="830997"/>
          </a:xfrm>
          <a:prstGeom prst="rect">
            <a:avLst/>
          </a:prstGeom>
          <a:noFill/>
        </p:spPr>
        <p:txBody>
          <a:bodyPr wrap="square">
            <a:spAutoFit/>
          </a:bodyPr>
          <a:lstStyle/>
          <a:p>
            <a:r>
              <a:rPr lang="en-US" sz="2400" b="1" i="0" dirty="0">
                <a:solidFill>
                  <a:srgbClr val="24292E"/>
                </a:solidFill>
                <a:effectLst/>
                <a:latin typeface="Plus Jakarta Sans"/>
              </a:rPr>
              <a:t>Investigate whether there are differences in Average Daily Rates (ADR) based on reservation status (e.g., canceled vs. checked</a:t>
            </a:r>
            <a:r>
              <a:rPr lang="en-US" sz="2400" b="1" dirty="0">
                <a:solidFill>
                  <a:srgbClr val="24292E"/>
                </a:solidFill>
                <a:latin typeface="Plus Jakarta Sans"/>
              </a:rPr>
              <a:t> </a:t>
            </a:r>
            <a:r>
              <a:rPr lang="en-US" sz="2400" b="1" i="0" dirty="0">
                <a:solidFill>
                  <a:srgbClr val="24292E"/>
                </a:solidFill>
                <a:effectLst/>
                <a:latin typeface="Plus Jakarta Sans"/>
              </a:rPr>
              <a:t>out)</a:t>
            </a:r>
            <a:endParaRPr lang="en-IN" sz="2400" b="1" dirty="0"/>
          </a:p>
        </p:txBody>
      </p:sp>
      <p:pic>
        <p:nvPicPr>
          <p:cNvPr id="5" name="Picture 4">
            <a:extLst>
              <a:ext uri="{FF2B5EF4-FFF2-40B4-BE49-F238E27FC236}">
                <a16:creationId xmlns:a16="http://schemas.microsoft.com/office/drawing/2014/main" id="{7922605C-63C5-687A-5E29-0D6DA2AF1F25}"/>
              </a:ext>
            </a:extLst>
          </p:cNvPr>
          <p:cNvPicPr>
            <a:picLocks noChangeAspect="1"/>
          </p:cNvPicPr>
          <p:nvPr/>
        </p:nvPicPr>
        <p:blipFill>
          <a:blip r:embed="rId3"/>
          <a:stretch>
            <a:fillRect/>
          </a:stretch>
        </p:blipFill>
        <p:spPr>
          <a:xfrm>
            <a:off x="0" y="1983894"/>
            <a:ext cx="12192000" cy="3748628"/>
          </a:xfrm>
          <a:prstGeom prst="rect">
            <a:avLst/>
          </a:prstGeom>
        </p:spPr>
      </p:pic>
    </p:spTree>
    <p:extLst>
      <p:ext uri="{BB962C8B-B14F-4D97-AF65-F5344CB8AC3E}">
        <p14:creationId xmlns:p14="http://schemas.microsoft.com/office/powerpoint/2010/main" val="786811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16D8D-A3D0-CAD4-9C50-EB3FFB4A531B}"/>
              </a:ext>
            </a:extLst>
          </p:cNvPr>
          <p:cNvPicPr>
            <a:picLocks noChangeAspect="1"/>
          </p:cNvPicPr>
          <p:nvPr/>
        </p:nvPicPr>
        <p:blipFill>
          <a:blip r:embed="rId4"/>
          <a:stretch>
            <a:fillRect/>
          </a:stretch>
        </p:blipFill>
        <p:spPr>
          <a:xfrm>
            <a:off x="0" y="18907"/>
            <a:ext cx="12192000" cy="6820186"/>
          </a:xfrm>
          <a:prstGeom prst="rect">
            <a:avLst/>
          </a:prstGeom>
        </p:spPr>
      </p:pic>
    </p:spTree>
    <p:extLst>
      <p:ext uri="{BB962C8B-B14F-4D97-AF65-F5344CB8AC3E}">
        <p14:creationId xmlns:p14="http://schemas.microsoft.com/office/powerpoint/2010/main" val="4163737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8605D-1158-0704-3F0F-08ACDB73CDAE}"/>
              </a:ext>
            </a:extLst>
          </p:cNvPr>
          <p:cNvPicPr>
            <a:picLocks noChangeAspect="1"/>
          </p:cNvPicPr>
          <p:nvPr/>
        </p:nvPicPr>
        <p:blipFill>
          <a:blip r:embed="rId4"/>
          <a:stretch>
            <a:fillRect/>
          </a:stretch>
        </p:blipFill>
        <p:spPr>
          <a:xfrm>
            <a:off x="0" y="5720"/>
            <a:ext cx="12192000" cy="6846559"/>
          </a:xfrm>
          <a:prstGeom prst="rect">
            <a:avLst/>
          </a:prstGeom>
        </p:spPr>
      </p:pic>
    </p:spTree>
    <p:extLst>
      <p:ext uri="{BB962C8B-B14F-4D97-AF65-F5344CB8AC3E}">
        <p14:creationId xmlns:p14="http://schemas.microsoft.com/office/powerpoint/2010/main" val="2111250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8A66BD-B2E5-8FCC-4036-CEC6BFA53649}"/>
              </a:ext>
            </a:extLst>
          </p:cNvPr>
          <p:cNvPicPr>
            <a:picLocks noChangeAspect="1"/>
          </p:cNvPicPr>
          <p:nvPr/>
        </p:nvPicPr>
        <p:blipFill>
          <a:blip r:embed="rId4"/>
          <a:stretch>
            <a:fillRect/>
          </a:stretch>
        </p:blipFill>
        <p:spPr>
          <a:xfrm>
            <a:off x="31412" y="0"/>
            <a:ext cx="12129176" cy="6858000"/>
          </a:xfrm>
          <a:prstGeom prst="rect">
            <a:avLst/>
          </a:prstGeom>
        </p:spPr>
      </p:pic>
    </p:spTree>
    <p:extLst>
      <p:ext uri="{BB962C8B-B14F-4D97-AF65-F5344CB8AC3E}">
        <p14:creationId xmlns:p14="http://schemas.microsoft.com/office/powerpoint/2010/main" val="3056526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333AF-BF6C-AE29-6540-0134950652CD}"/>
              </a:ext>
            </a:extLst>
          </p:cNvPr>
          <p:cNvPicPr>
            <a:picLocks noChangeAspect="1"/>
          </p:cNvPicPr>
          <p:nvPr/>
        </p:nvPicPr>
        <p:blipFill>
          <a:blip r:embed="rId4"/>
          <a:stretch>
            <a:fillRect/>
          </a:stretch>
        </p:blipFill>
        <p:spPr>
          <a:xfrm>
            <a:off x="10668" y="0"/>
            <a:ext cx="12170664" cy="6858000"/>
          </a:xfrm>
          <a:prstGeom prst="rect">
            <a:avLst/>
          </a:prstGeom>
        </p:spPr>
      </p:pic>
    </p:spTree>
    <p:extLst>
      <p:ext uri="{BB962C8B-B14F-4D97-AF65-F5344CB8AC3E}">
        <p14:creationId xmlns:p14="http://schemas.microsoft.com/office/powerpoint/2010/main" val="102548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684B37-DF3F-2FB9-39D9-BC281FD5047D}"/>
              </a:ext>
            </a:extLst>
          </p:cNvPr>
          <p:cNvPicPr>
            <a:picLocks noChangeAspect="1"/>
          </p:cNvPicPr>
          <p:nvPr/>
        </p:nvPicPr>
        <p:blipFill rotWithShape="1">
          <a:blip r:embed="rId2"/>
          <a:srcRect b="2361"/>
          <a:stretch/>
        </p:blipFill>
        <p:spPr>
          <a:xfrm>
            <a:off x="674914" y="998376"/>
            <a:ext cx="10842172" cy="5402424"/>
          </a:xfrm>
          <a:prstGeom prst="rect">
            <a:avLst/>
          </a:prstGeom>
        </p:spPr>
      </p:pic>
      <p:sp>
        <p:nvSpPr>
          <p:cNvPr id="12" name="Rectangle 11">
            <a:extLst>
              <a:ext uri="{FF2B5EF4-FFF2-40B4-BE49-F238E27FC236}">
                <a16:creationId xmlns:a16="http://schemas.microsoft.com/office/drawing/2014/main" id="{3E2BF56C-5633-7737-90A0-C5D6D56B07FF}"/>
              </a:ext>
            </a:extLst>
          </p:cNvPr>
          <p:cNvSpPr/>
          <p:nvPr/>
        </p:nvSpPr>
        <p:spPr>
          <a:xfrm>
            <a:off x="4355363" y="75046"/>
            <a:ext cx="348127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ER Diagra</a:t>
            </a:r>
            <a:r>
              <a:rPr lang="en-US" sz="5400" b="1" dirty="0">
                <a:ln w="9525">
                  <a:solidFill>
                    <a:schemeClr val="bg1"/>
                  </a:solidFill>
                  <a:prstDash val="solid"/>
                </a:ln>
                <a:effectLst>
                  <a:outerShdw blurRad="12700" dist="38100" dir="2700000" algn="tl" rotWithShape="0">
                    <a:schemeClr val="bg1">
                      <a:lumMod val="50000"/>
                    </a:schemeClr>
                  </a:outerShdw>
                </a:effectLst>
              </a:rPr>
              <a:t>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47639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E6CB4-0B09-9A3A-B486-F73B2DA2C54E}"/>
              </a:ext>
            </a:extLst>
          </p:cNvPr>
          <p:cNvPicPr>
            <a:picLocks noChangeAspect="1"/>
          </p:cNvPicPr>
          <p:nvPr/>
        </p:nvPicPr>
        <p:blipFill>
          <a:blip r:embed="rId4"/>
          <a:stretch>
            <a:fillRect/>
          </a:stretch>
        </p:blipFill>
        <p:spPr>
          <a:xfrm>
            <a:off x="25805" y="0"/>
            <a:ext cx="12140390" cy="6858000"/>
          </a:xfrm>
          <a:prstGeom prst="rect">
            <a:avLst/>
          </a:prstGeom>
        </p:spPr>
      </p:pic>
    </p:spTree>
    <p:extLst>
      <p:ext uri="{BB962C8B-B14F-4D97-AF65-F5344CB8AC3E}">
        <p14:creationId xmlns:p14="http://schemas.microsoft.com/office/powerpoint/2010/main" val="3852669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1000" b="-1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169E5-B0BD-1B57-D11B-DEB117DFE710}"/>
              </a:ext>
            </a:extLst>
          </p:cNvPr>
          <p:cNvPicPr>
            <a:picLocks noChangeAspect="1"/>
          </p:cNvPicPr>
          <p:nvPr/>
        </p:nvPicPr>
        <p:blipFill>
          <a:blip r:embed="rId4"/>
          <a:stretch>
            <a:fillRect/>
          </a:stretch>
        </p:blipFill>
        <p:spPr>
          <a:xfrm>
            <a:off x="14205" y="0"/>
            <a:ext cx="12163590" cy="6858000"/>
          </a:xfrm>
          <a:prstGeom prst="rect">
            <a:avLst/>
          </a:prstGeom>
        </p:spPr>
      </p:pic>
    </p:spTree>
    <p:extLst>
      <p:ext uri="{BB962C8B-B14F-4D97-AF65-F5344CB8AC3E}">
        <p14:creationId xmlns:p14="http://schemas.microsoft.com/office/powerpoint/2010/main" val="2760077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B9C968-50F7-6D19-43CF-0E94565600A8}"/>
              </a:ext>
            </a:extLst>
          </p:cNvPr>
          <p:cNvSpPr/>
          <p:nvPr/>
        </p:nvSpPr>
        <p:spPr>
          <a:xfrm>
            <a:off x="1618034" y="400599"/>
            <a:ext cx="8955932" cy="6018862"/>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869AE8AA-ADB0-028C-CFBA-9D4A74F3A76C}"/>
              </a:ext>
            </a:extLst>
          </p:cNvPr>
          <p:cNvSpPr>
            <a:spLocks noGrp="1"/>
          </p:cNvSpPr>
          <p:nvPr>
            <p:ph type="ctrTitle"/>
          </p:nvPr>
        </p:nvSpPr>
        <p:spPr>
          <a:xfrm>
            <a:off x="1524000" y="569168"/>
            <a:ext cx="9144000" cy="853231"/>
          </a:xfrm>
        </p:spPr>
        <p:txBody>
          <a:bodyPr>
            <a:normAutofit/>
          </a:bodyPr>
          <a:lstStyle/>
          <a:p>
            <a:r>
              <a:rPr lang="en-US" sz="4000" b="1" dirty="0">
                <a:latin typeface="Britannic Bold" panose="020B0903060703020204" pitchFamily="34" charset="0"/>
              </a:rPr>
              <a:t>Conclusion</a:t>
            </a:r>
            <a:endParaRPr lang="en-IN" sz="4000" b="1" dirty="0">
              <a:latin typeface="Britannic Bold" panose="020B0903060703020204" pitchFamily="34" charset="0"/>
            </a:endParaRPr>
          </a:p>
        </p:txBody>
      </p:sp>
      <p:sp>
        <p:nvSpPr>
          <p:cNvPr id="3" name="TextBox 2">
            <a:extLst>
              <a:ext uri="{FF2B5EF4-FFF2-40B4-BE49-F238E27FC236}">
                <a16:creationId xmlns:a16="http://schemas.microsoft.com/office/drawing/2014/main" id="{1F7E11A9-A12B-11D8-AB6F-7396E3E8230E}"/>
              </a:ext>
            </a:extLst>
          </p:cNvPr>
          <p:cNvSpPr txBox="1"/>
          <p:nvPr/>
        </p:nvSpPr>
        <p:spPr>
          <a:xfrm>
            <a:off x="2764970" y="1749588"/>
            <a:ext cx="6662059" cy="3693319"/>
          </a:xfrm>
          <a:prstGeom prst="rect">
            <a:avLst/>
          </a:prstGeom>
          <a:noFill/>
        </p:spPr>
        <p:txBody>
          <a:bodyPr wrap="square" rtlCol="0">
            <a:spAutoFit/>
          </a:bodyPr>
          <a:lstStyle/>
          <a:p>
            <a:r>
              <a:rPr lang="en-US" b="0" i="0" dirty="0">
                <a:effectLst/>
                <a:latin typeface="Univers" panose="020B0503020202020204" pitchFamily="34" charset="0"/>
              </a:rPr>
              <a:t>In conclusion, the hotel booking analysis project has provided valuable insights into the patterns, preferences, and behaviors of our customers. By examining the data, we have been able to identify key trends, such as peak booking seasons, preferred room types, and booking channels. This knowledge is instrumental in making data-driven decisions to optimize our services, increase customer satisfaction and make them feel to return to the hotel. The project has not only enhanced our understanding of our guests but also highlighted the importance of data analytics and technology in the hospitality industry. By using the power of data, we can make informed decisions that benefit both our guests and our business.</a:t>
            </a:r>
            <a:endParaRPr lang="en-IN" dirty="0">
              <a:latin typeface="Univers" panose="020B0503020202020204" pitchFamily="34" charset="0"/>
            </a:endParaRPr>
          </a:p>
        </p:txBody>
      </p:sp>
    </p:spTree>
    <p:extLst>
      <p:ext uri="{BB962C8B-B14F-4D97-AF65-F5344CB8AC3E}">
        <p14:creationId xmlns:p14="http://schemas.microsoft.com/office/powerpoint/2010/main" val="310385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C5A7AF-3B88-C600-0A0F-07BDD9D9AA26}"/>
              </a:ext>
            </a:extLst>
          </p:cNvPr>
          <p:cNvSpPr txBox="1"/>
          <p:nvPr/>
        </p:nvSpPr>
        <p:spPr>
          <a:xfrm>
            <a:off x="3397790" y="326036"/>
            <a:ext cx="5396420" cy="923330"/>
          </a:xfrm>
          <a:prstGeom prst="rect">
            <a:avLst/>
          </a:prstGeom>
          <a:noFill/>
        </p:spPr>
        <p:txBody>
          <a:bodyPr wrap="square">
            <a:spAutoFit/>
          </a:bodyPr>
          <a:lstStyle/>
          <a:p>
            <a:r>
              <a:rPr lang="en-IN" sz="5400" b="1" i="0" dirty="0">
                <a:solidFill>
                  <a:srgbClr val="4F4A45"/>
                </a:solidFill>
                <a:effectLst/>
                <a:latin typeface="Univers" panose="020B0503020202020204" pitchFamily="34" charset="0"/>
              </a:rPr>
              <a:t>Data Dictionary</a:t>
            </a:r>
            <a:endParaRPr lang="en-IN" sz="5400" b="1" dirty="0">
              <a:latin typeface="Univers" panose="020B0503020202020204" pitchFamily="34" charset="0"/>
            </a:endParaRPr>
          </a:p>
        </p:txBody>
      </p:sp>
      <p:sp>
        <p:nvSpPr>
          <p:cNvPr id="5" name="TextBox 4">
            <a:extLst>
              <a:ext uri="{FF2B5EF4-FFF2-40B4-BE49-F238E27FC236}">
                <a16:creationId xmlns:a16="http://schemas.microsoft.com/office/drawing/2014/main" id="{7BED7CD5-2677-7294-D927-A6B98E26F4FD}"/>
              </a:ext>
            </a:extLst>
          </p:cNvPr>
          <p:cNvSpPr txBox="1"/>
          <p:nvPr/>
        </p:nvSpPr>
        <p:spPr>
          <a:xfrm>
            <a:off x="1500491" y="2958087"/>
            <a:ext cx="4112369" cy="3139321"/>
          </a:xfrm>
          <a:prstGeom prst="rect">
            <a:avLst/>
          </a:prstGeom>
          <a:noFill/>
        </p:spPr>
        <p:txBody>
          <a:bodyPr wrap="square">
            <a:spAutoFit/>
          </a:bodyPr>
          <a:lstStyle/>
          <a:p>
            <a:r>
              <a:rPr lang="en-US" b="0" i="0" dirty="0">
                <a:effectLst/>
              </a:rPr>
              <a:t>The </a:t>
            </a:r>
            <a:r>
              <a:rPr lang="en-US" b="0" i="0" dirty="0" err="1">
                <a:effectLst/>
              </a:rPr>
              <a:t>Room_Details</a:t>
            </a:r>
            <a:r>
              <a:rPr lang="en-US" b="0" i="0" dirty="0">
                <a:effectLst/>
              </a:rPr>
              <a:t> table provides information related to room reservations and changes made to them. It is associated with the </a:t>
            </a:r>
            <a:r>
              <a:rPr lang="en-US" b="0" i="0" dirty="0" err="1">
                <a:effectLst/>
              </a:rPr>
              <a:t>Booking_Details</a:t>
            </a:r>
            <a:r>
              <a:rPr lang="en-US" b="0" i="0" dirty="0">
                <a:effectLst/>
              </a:rPr>
              <a:t> table via the booking identifier. This table includes details about the type of room initially reserved, the type of room eventually assigned, and the number of changes made to the booking. It offers insights into room allocation dynamics and booking modifications.</a:t>
            </a:r>
            <a:endParaRPr lang="en-IN" dirty="0"/>
          </a:p>
        </p:txBody>
      </p:sp>
      <p:sp>
        <p:nvSpPr>
          <p:cNvPr id="7" name="TextBox 6">
            <a:extLst>
              <a:ext uri="{FF2B5EF4-FFF2-40B4-BE49-F238E27FC236}">
                <a16:creationId xmlns:a16="http://schemas.microsoft.com/office/drawing/2014/main" id="{61810BAF-2DD0-DD29-FEC4-3FCBE09D6E45}"/>
              </a:ext>
            </a:extLst>
          </p:cNvPr>
          <p:cNvSpPr txBox="1"/>
          <p:nvPr/>
        </p:nvSpPr>
        <p:spPr>
          <a:xfrm>
            <a:off x="6579142" y="2958087"/>
            <a:ext cx="4369745" cy="2585323"/>
          </a:xfrm>
          <a:prstGeom prst="rect">
            <a:avLst/>
          </a:prstGeom>
          <a:noFill/>
        </p:spPr>
        <p:txBody>
          <a:bodyPr wrap="square">
            <a:spAutoFit/>
          </a:bodyPr>
          <a:lstStyle/>
          <a:p>
            <a:r>
              <a:rPr lang="en-US" b="0" i="0" dirty="0">
                <a:effectLst/>
              </a:rPr>
              <a:t>The </a:t>
            </a:r>
            <a:r>
              <a:rPr lang="en-US" b="0" i="0" dirty="0" err="1">
                <a:effectLst/>
              </a:rPr>
              <a:t>Reservation_Status</a:t>
            </a:r>
            <a:r>
              <a:rPr lang="en-US" b="0" i="0" dirty="0">
                <a:effectLst/>
              </a:rPr>
              <a:t> table records the status of reservations over time. It is connected to the </a:t>
            </a:r>
            <a:r>
              <a:rPr lang="en-US" b="0" i="0" dirty="0" err="1">
                <a:effectLst/>
              </a:rPr>
              <a:t>Booking_Details</a:t>
            </a:r>
            <a:r>
              <a:rPr lang="en-US" b="0" i="0" dirty="0">
                <a:effectLst/>
              </a:rPr>
              <a:t> table through the booking identifier. This table captures the reservation's last status (e.g., Canceled, Check-Out) and the date on which this status was recorded. It is valuable for tracking the progression of reservations and understanding their final outcomes.</a:t>
            </a:r>
            <a:endParaRPr lang="en-IN" dirty="0"/>
          </a:p>
        </p:txBody>
      </p:sp>
      <p:sp>
        <p:nvSpPr>
          <p:cNvPr id="9" name="TextBox 8">
            <a:extLst>
              <a:ext uri="{FF2B5EF4-FFF2-40B4-BE49-F238E27FC236}">
                <a16:creationId xmlns:a16="http://schemas.microsoft.com/office/drawing/2014/main" id="{34649057-BC34-E784-E0F3-0025B90CE66C}"/>
              </a:ext>
            </a:extLst>
          </p:cNvPr>
          <p:cNvSpPr txBox="1"/>
          <p:nvPr/>
        </p:nvSpPr>
        <p:spPr>
          <a:xfrm>
            <a:off x="1500491" y="2154836"/>
            <a:ext cx="3334155" cy="646331"/>
          </a:xfrm>
          <a:prstGeom prst="rect">
            <a:avLst/>
          </a:prstGeom>
          <a:noFill/>
        </p:spPr>
        <p:txBody>
          <a:bodyPr wrap="square">
            <a:spAutoFit/>
          </a:bodyPr>
          <a:lstStyle/>
          <a:p>
            <a:r>
              <a:rPr lang="en-IN" sz="3600" b="0" i="0" dirty="0" err="1">
                <a:solidFill>
                  <a:srgbClr val="C00000"/>
                </a:solidFill>
                <a:effectLst/>
                <a:latin typeface="Adobe Gothic Std B" panose="020B0800000000000000" pitchFamily="34" charset="-128"/>
                <a:ea typeface="Adobe Gothic Std B" panose="020B0800000000000000" pitchFamily="34" charset="-128"/>
              </a:rPr>
              <a:t>Room_Details</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
        <p:nvSpPr>
          <p:cNvPr id="10" name="TextBox 9">
            <a:extLst>
              <a:ext uri="{FF2B5EF4-FFF2-40B4-BE49-F238E27FC236}">
                <a16:creationId xmlns:a16="http://schemas.microsoft.com/office/drawing/2014/main" id="{69802369-1FA4-FCDF-71B0-7E8AC9371023}"/>
              </a:ext>
            </a:extLst>
          </p:cNvPr>
          <p:cNvSpPr txBox="1"/>
          <p:nvPr/>
        </p:nvSpPr>
        <p:spPr>
          <a:xfrm>
            <a:off x="6579142" y="2154836"/>
            <a:ext cx="4578484" cy="646331"/>
          </a:xfrm>
          <a:prstGeom prst="rect">
            <a:avLst/>
          </a:prstGeom>
          <a:noFill/>
        </p:spPr>
        <p:txBody>
          <a:bodyPr wrap="square">
            <a:spAutoFit/>
          </a:bodyPr>
          <a:lstStyle/>
          <a:p>
            <a:r>
              <a:rPr lang="en-IN" sz="3600" b="0" i="0" dirty="0" err="1">
                <a:solidFill>
                  <a:srgbClr val="C00000"/>
                </a:solidFill>
                <a:effectLst/>
                <a:latin typeface="Adobe Gothic Std B" panose="020B0800000000000000" pitchFamily="34" charset="-128"/>
                <a:ea typeface="Adobe Gothic Std B" panose="020B0800000000000000" pitchFamily="34" charset="-128"/>
              </a:rPr>
              <a:t>Reservation_Status</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27443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ED7CD5-2677-7294-D927-A6B98E26F4FD}"/>
              </a:ext>
            </a:extLst>
          </p:cNvPr>
          <p:cNvSpPr txBox="1"/>
          <p:nvPr/>
        </p:nvSpPr>
        <p:spPr>
          <a:xfrm>
            <a:off x="1569394" y="1859339"/>
            <a:ext cx="3513713" cy="2862322"/>
          </a:xfrm>
          <a:prstGeom prst="rect">
            <a:avLst/>
          </a:prstGeom>
          <a:noFill/>
        </p:spPr>
        <p:txBody>
          <a:bodyPr wrap="square">
            <a:spAutoFit/>
          </a:bodyPr>
          <a:lstStyle/>
          <a:p>
            <a:r>
              <a:rPr lang="en-US" b="0" i="0" dirty="0">
                <a:effectLst/>
              </a:rPr>
              <a:t>The </a:t>
            </a:r>
            <a:r>
              <a:rPr lang="en-US" b="0" i="0" dirty="0" err="1">
                <a:effectLst/>
              </a:rPr>
              <a:t>Guest_Info</a:t>
            </a:r>
            <a:r>
              <a:rPr lang="en-US" b="0" i="0" dirty="0">
                <a:effectLst/>
              </a:rPr>
              <a:t> table provides insights into the guests associated with each booking. It is linked to the </a:t>
            </a:r>
            <a:r>
              <a:rPr lang="en-US" b="0" i="0" dirty="0" err="1">
                <a:effectLst/>
              </a:rPr>
              <a:t>Booking_Details</a:t>
            </a:r>
            <a:r>
              <a:rPr lang="en-US" b="0" i="0" dirty="0">
                <a:effectLst/>
              </a:rPr>
              <a:t> table via the booking identifier. This table records the number of adults, children, and babies accompanying the booking, offering an understanding of the composition of guests for each reservation.</a:t>
            </a:r>
            <a:endParaRPr lang="en-IN" dirty="0"/>
          </a:p>
        </p:txBody>
      </p:sp>
      <p:sp>
        <p:nvSpPr>
          <p:cNvPr id="7" name="TextBox 6">
            <a:extLst>
              <a:ext uri="{FF2B5EF4-FFF2-40B4-BE49-F238E27FC236}">
                <a16:creationId xmlns:a16="http://schemas.microsoft.com/office/drawing/2014/main" id="{61810BAF-2DD0-DD29-FEC4-3FCBE09D6E45}"/>
              </a:ext>
            </a:extLst>
          </p:cNvPr>
          <p:cNvSpPr txBox="1"/>
          <p:nvPr/>
        </p:nvSpPr>
        <p:spPr>
          <a:xfrm>
            <a:off x="6219218" y="1859339"/>
            <a:ext cx="4481208" cy="3139321"/>
          </a:xfrm>
          <a:prstGeom prst="rect">
            <a:avLst/>
          </a:prstGeom>
          <a:noFill/>
        </p:spPr>
        <p:txBody>
          <a:bodyPr wrap="square">
            <a:spAutoFit/>
          </a:bodyPr>
          <a:lstStyle/>
          <a:p>
            <a:r>
              <a:rPr lang="en-US" b="0" i="0" dirty="0">
                <a:effectLst/>
              </a:rPr>
              <a:t>The </a:t>
            </a:r>
            <a:r>
              <a:rPr lang="en-US" b="0" i="0" dirty="0" err="1">
                <a:effectLst/>
              </a:rPr>
              <a:t>Booking_Details</a:t>
            </a:r>
            <a:r>
              <a:rPr lang="en-US" b="0" i="0" dirty="0">
                <a:effectLst/>
              </a:rPr>
              <a:t> table contains essential details related to hotel reservations. It includes a unique booking identifier and information about the type of hotel (Resort Hotel or City Hotel). Additionally, it records the booking's cancellation status (0 for not canceled, 1 for canceled), lead time (number of days between booking and arrival), year, month, week number, and day of the month of arrival. The table also captures the number of weekend and weekday nights stayed.</a:t>
            </a:r>
            <a:endParaRPr lang="en-IN" dirty="0"/>
          </a:p>
        </p:txBody>
      </p:sp>
      <p:sp>
        <p:nvSpPr>
          <p:cNvPr id="9" name="TextBox 8">
            <a:extLst>
              <a:ext uri="{FF2B5EF4-FFF2-40B4-BE49-F238E27FC236}">
                <a16:creationId xmlns:a16="http://schemas.microsoft.com/office/drawing/2014/main" id="{34649057-BC34-E784-E0F3-0025B90CE66C}"/>
              </a:ext>
            </a:extLst>
          </p:cNvPr>
          <p:cNvSpPr txBox="1"/>
          <p:nvPr/>
        </p:nvSpPr>
        <p:spPr>
          <a:xfrm>
            <a:off x="1569394" y="898760"/>
            <a:ext cx="3334155" cy="646331"/>
          </a:xfrm>
          <a:prstGeom prst="rect">
            <a:avLst/>
          </a:prstGeom>
          <a:noFill/>
        </p:spPr>
        <p:txBody>
          <a:bodyPr wrap="square">
            <a:spAutoFit/>
          </a:bodyPr>
          <a:lstStyle/>
          <a:p>
            <a:r>
              <a:rPr lang="en-IN" sz="3600" b="0" i="0" dirty="0" err="1">
                <a:solidFill>
                  <a:srgbClr val="C00000"/>
                </a:solidFill>
                <a:effectLst/>
                <a:latin typeface="Adobe Gothic Std B" panose="020B0800000000000000" pitchFamily="34" charset="-128"/>
                <a:ea typeface="Adobe Gothic Std B" panose="020B0800000000000000" pitchFamily="34" charset="-128"/>
              </a:rPr>
              <a:t>Guest_Info</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
        <p:nvSpPr>
          <p:cNvPr id="10" name="TextBox 9">
            <a:extLst>
              <a:ext uri="{FF2B5EF4-FFF2-40B4-BE49-F238E27FC236}">
                <a16:creationId xmlns:a16="http://schemas.microsoft.com/office/drawing/2014/main" id="{69802369-1FA4-FCDF-71B0-7E8AC9371023}"/>
              </a:ext>
            </a:extLst>
          </p:cNvPr>
          <p:cNvSpPr txBox="1"/>
          <p:nvPr/>
        </p:nvSpPr>
        <p:spPr>
          <a:xfrm>
            <a:off x="6219218" y="909291"/>
            <a:ext cx="4024008" cy="646331"/>
          </a:xfrm>
          <a:prstGeom prst="rect">
            <a:avLst/>
          </a:prstGeom>
          <a:noFill/>
        </p:spPr>
        <p:txBody>
          <a:bodyPr wrap="square">
            <a:spAutoFit/>
          </a:bodyPr>
          <a:lstStyle/>
          <a:p>
            <a:r>
              <a:rPr lang="en-US" sz="3600" dirty="0" err="1">
                <a:solidFill>
                  <a:srgbClr val="C00000"/>
                </a:solidFill>
                <a:latin typeface="Adobe Gothic Std B" panose="020B0800000000000000" pitchFamily="34" charset="-128"/>
                <a:ea typeface="Adobe Gothic Std B" panose="020B0800000000000000" pitchFamily="34" charset="-128"/>
              </a:rPr>
              <a:t>Booking_Details</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824871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ED7CD5-2677-7294-D927-A6B98E26F4FD}"/>
              </a:ext>
            </a:extLst>
          </p:cNvPr>
          <p:cNvSpPr txBox="1"/>
          <p:nvPr/>
        </p:nvSpPr>
        <p:spPr>
          <a:xfrm>
            <a:off x="1569394" y="1859339"/>
            <a:ext cx="3513713" cy="3693319"/>
          </a:xfrm>
          <a:prstGeom prst="rect">
            <a:avLst/>
          </a:prstGeom>
          <a:noFill/>
        </p:spPr>
        <p:txBody>
          <a:bodyPr wrap="square">
            <a:spAutoFit/>
          </a:bodyPr>
          <a:lstStyle/>
          <a:p>
            <a:r>
              <a:rPr lang="en-US" b="0" i="0" dirty="0">
                <a:effectLst/>
              </a:rPr>
              <a:t>The </a:t>
            </a:r>
            <a:r>
              <a:rPr lang="en-US" b="0" i="0" dirty="0" err="1">
                <a:effectLst/>
              </a:rPr>
              <a:t>Meal_And_Stay_Details</a:t>
            </a:r>
            <a:r>
              <a:rPr lang="en-US" b="0" i="0" dirty="0">
                <a:effectLst/>
              </a:rPr>
              <a:t> table complements the booking information by specifying meal-related and stay-related attributes. It connects to the </a:t>
            </a:r>
            <a:r>
              <a:rPr lang="en-US" b="0" i="0" dirty="0" err="1">
                <a:effectLst/>
              </a:rPr>
              <a:t>Booking_Details</a:t>
            </a:r>
            <a:r>
              <a:rPr lang="en-US" b="0" i="0" dirty="0">
                <a:effectLst/>
              </a:rPr>
              <a:t> table via the booking identifier. This table includes the type of meal booked (e.g., Bed &amp; Breakfast, Half Board), the Average Daily Rate (ADR) for the stay, the number of required car parking spaces, and the total count of special requests made by the guest.</a:t>
            </a:r>
            <a:endParaRPr lang="en-IN" dirty="0"/>
          </a:p>
        </p:txBody>
      </p:sp>
      <p:sp>
        <p:nvSpPr>
          <p:cNvPr id="7" name="TextBox 6">
            <a:extLst>
              <a:ext uri="{FF2B5EF4-FFF2-40B4-BE49-F238E27FC236}">
                <a16:creationId xmlns:a16="http://schemas.microsoft.com/office/drawing/2014/main" id="{61810BAF-2DD0-DD29-FEC4-3FCBE09D6E45}"/>
              </a:ext>
            </a:extLst>
          </p:cNvPr>
          <p:cNvSpPr txBox="1"/>
          <p:nvPr/>
        </p:nvSpPr>
        <p:spPr>
          <a:xfrm>
            <a:off x="5606374" y="1860695"/>
            <a:ext cx="6212731" cy="3693319"/>
          </a:xfrm>
          <a:prstGeom prst="rect">
            <a:avLst/>
          </a:prstGeom>
          <a:noFill/>
        </p:spPr>
        <p:txBody>
          <a:bodyPr wrap="square">
            <a:spAutoFit/>
          </a:bodyPr>
          <a:lstStyle/>
          <a:p>
            <a:r>
              <a:rPr lang="en-US" b="0" i="0" dirty="0">
                <a:effectLst/>
              </a:rPr>
              <a:t>The </a:t>
            </a:r>
            <a:r>
              <a:rPr lang="en-US" b="0" i="0" dirty="0" err="1">
                <a:effectLst/>
              </a:rPr>
              <a:t>Booking_Source_and_History</a:t>
            </a:r>
            <a:r>
              <a:rPr lang="en-US" b="0" i="0" dirty="0">
                <a:effectLst/>
              </a:rPr>
              <a:t> table is crucial for understanding the source of bookings and the historical behavior of guests. It is connected to the </a:t>
            </a:r>
            <a:r>
              <a:rPr lang="en-US" b="0" i="0" dirty="0" err="1">
                <a:effectLst/>
              </a:rPr>
              <a:t>Booking_Details</a:t>
            </a:r>
            <a:r>
              <a:rPr lang="en-US" b="0" i="0" dirty="0">
                <a:effectLst/>
              </a:rPr>
              <a:t> table via the booking identifier. This table encompasses information such as the market segment (e.g., Online Travel Agents, Direct Booking), distribution channel (e.g., Online Travel Agents, Direct Booking), and whether the guest is a repeated visitor (0 for not repeated, 1 for repeated). Additionally, it records the number of previous booking cancellations, previous bookings that were not canceled, the deposit type (e.g., No Deposit, Non-Refund), the booking agent's ID, the company's ID, the number of days a booking spent on the waiting list, and the customer type (e.g., Transient, Group).</a:t>
            </a:r>
            <a:endParaRPr lang="en-IN" dirty="0"/>
          </a:p>
        </p:txBody>
      </p:sp>
      <p:sp>
        <p:nvSpPr>
          <p:cNvPr id="9" name="TextBox 8">
            <a:extLst>
              <a:ext uri="{FF2B5EF4-FFF2-40B4-BE49-F238E27FC236}">
                <a16:creationId xmlns:a16="http://schemas.microsoft.com/office/drawing/2014/main" id="{34649057-BC34-E784-E0F3-0025B90CE66C}"/>
              </a:ext>
            </a:extLst>
          </p:cNvPr>
          <p:cNvSpPr txBox="1"/>
          <p:nvPr/>
        </p:nvSpPr>
        <p:spPr>
          <a:xfrm>
            <a:off x="1569394" y="898760"/>
            <a:ext cx="3334155" cy="646331"/>
          </a:xfrm>
          <a:prstGeom prst="rect">
            <a:avLst/>
          </a:prstGeom>
          <a:noFill/>
        </p:spPr>
        <p:txBody>
          <a:bodyPr wrap="square">
            <a:spAutoFit/>
          </a:bodyPr>
          <a:lstStyle/>
          <a:p>
            <a:r>
              <a:rPr lang="en-IN" sz="3600" b="0" i="0" dirty="0">
                <a:solidFill>
                  <a:srgbClr val="C00000"/>
                </a:solidFill>
                <a:effectLst/>
                <a:latin typeface="Adobe Gothic Std B" panose="020B0800000000000000" pitchFamily="34" charset="-128"/>
                <a:ea typeface="Adobe Gothic Std B" panose="020B0800000000000000" pitchFamily="34" charset="-128"/>
              </a:rPr>
              <a:t>Meal &amp; Stay</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
        <p:nvSpPr>
          <p:cNvPr id="10" name="TextBox 9">
            <a:extLst>
              <a:ext uri="{FF2B5EF4-FFF2-40B4-BE49-F238E27FC236}">
                <a16:creationId xmlns:a16="http://schemas.microsoft.com/office/drawing/2014/main" id="{69802369-1FA4-FCDF-71B0-7E8AC9371023}"/>
              </a:ext>
            </a:extLst>
          </p:cNvPr>
          <p:cNvSpPr txBox="1"/>
          <p:nvPr/>
        </p:nvSpPr>
        <p:spPr>
          <a:xfrm>
            <a:off x="5606375" y="926336"/>
            <a:ext cx="6212731" cy="646331"/>
          </a:xfrm>
          <a:prstGeom prst="rect">
            <a:avLst/>
          </a:prstGeom>
          <a:noFill/>
        </p:spPr>
        <p:txBody>
          <a:bodyPr wrap="square">
            <a:spAutoFit/>
          </a:bodyPr>
          <a:lstStyle/>
          <a:p>
            <a:r>
              <a:rPr lang="en-US" sz="3600" dirty="0" err="1">
                <a:solidFill>
                  <a:srgbClr val="C00000"/>
                </a:solidFill>
                <a:latin typeface="Adobe Gothic Std B" panose="020B0800000000000000" pitchFamily="34" charset="-128"/>
                <a:ea typeface="Adobe Gothic Std B" panose="020B0800000000000000" pitchFamily="34" charset="-128"/>
              </a:rPr>
              <a:t>Booking_Source</a:t>
            </a:r>
            <a:r>
              <a:rPr lang="en-US" sz="3600" dirty="0">
                <a:solidFill>
                  <a:srgbClr val="C00000"/>
                </a:solidFill>
                <a:latin typeface="Adobe Gothic Std B" panose="020B0800000000000000" pitchFamily="34" charset="-128"/>
                <a:ea typeface="Adobe Gothic Std B" panose="020B0800000000000000" pitchFamily="34" charset="-128"/>
              </a:rPr>
              <a:t>_&amp; _History</a:t>
            </a:r>
            <a:endParaRPr lang="en-IN" sz="3600" dirty="0">
              <a:solidFill>
                <a:srgbClr val="C00000"/>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293743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86000"/>
          </a:blip>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37620C-2CD8-C612-7246-7EFF1CC2C05B}"/>
              </a:ext>
            </a:extLst>
          </p:cNvPr>
          <p:cNvSpPr/>
          <p:nvPr/>
        </p:nvSpPr>
        <p:spPr>
          <a:xfrm>
            <a:off x="1952077" y="2967335"/>
            <a:ext cx="8287846" cy="923330"/>
          </a:xfrm>
          <a:prstGeom prst="rect">
            <a:avLst/>
          </a:prstGeom>
          <a:noFill/>
          <a:ln>
            <a:solidFill>
              <a:schemeClr val="tx1"/>
            </a:solidFill>
          </a:ln>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Power BI Problem Statement</a:t>
            </a:r>
          </a:p>
        </p:txBody>
      </p:sp>
    </p:spTree>
    <p:extLst>
      <p:ext uri="{BB962C8B-B14F-4D97-AF65-F5344CB8AC3E}">
        <p14:creationId xmlns:p14="http://schemas.microsoft.com/office/powerpoint/2010/main" val="3943898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754</TotalTime>
  <Words>3205</Words>
  <Application>Microsoft Office PowerPoint</Application>
  <PresentationFormat>Widescreen</PresentationFormat>
  <Paragraphs>115</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Adobe Gothic Std B</vt:lpstr>
      <vt:lpstr>Arial</vt:lpstr>
      <vt:lpstr>Britannic Bold</vt:lpstr>
      <vt:lpstr>Calibri</vt:lpstr>
      <vt:lpstr>Calibri Light</vt:lpstr>
      <vt:lpstr>Plus Jakarta Sans</vt:lpstr>
      <vt:lpstr>Segoe UI</vt:lpstr>
      <vt:lpstr>Univers</vt:lpstr>
      <vt:lpstr>Office Theme</vt:lpstr>
      <vt:lpstr>Capstone Project Hotel Booking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dc:title>
  <dc:creator>Russel Gabriel Thomas</dc:creator>
  <cp:lastModifiedBy>Russel Gabriel Thomas</cp:lastModifiedBy>
  <cp:revision>5</cp:revision>
  <dcterms:created xsi:type="dcterms:W3CDTF">2023-11-06T15:39:04Z</dcterms:created>
  <dcterms:modified xsi:type="dcterms:W3CDTF">2023-11-08T06:18:54Z</dcterms:modified>
</cp:coreProperties>
</file>